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89" r:id="rId2"/>
    <p:sldId id="305" r:id="rId3"/>
    <p:sldId id="302" r:id="rId4"/>
    <p:sldId id="301" r:id="rId5"/>
    <p:sldId id="283" r:id="rId6"/>
    <p:sldId id="299" r:id="rId7"/>
    <p:sldId id="320" r:id="rId8"/>
    <p:sldId id="284" r:id="rId9"/>
    <p:sldId id="298" r:id="rId10"/>
    <p:sldId id="321" r:id="rId11"/>
    <p:sldId id="285" r:id="rId12"/>
    <p:sldId id="300" r:id="rId13"/>
    <p:sldId id="322" r:id="rId14"/>
    <p:sldId id="309" r:id="rId15"/>
    <p:sldId id="308" r:id="rId16"/>
    <p:sldId id="323" r:id="rId17"/>
    <p:sldId id="306" r:id="rId18"/>
    <p:sldId id="307" r:id="rId19"/>
    <p:sldId id="310" r:id="rId20"/>
    <p:sldId id="294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27" r:id="rId30"/>
    <p:sldId id="324" r:id="rId31"/>
    <p:sldId id="326" r:id="rId32"/>
    <p:sldId id="325" r:id="rId33"/>
  </p:sldIdLst>
  <p:sldSz cx="9144000" cy="6858000" type="screen4x3"/>
  <p:notesSz cx="6797675" cy="98567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C4"/>
    <a:srgbClr val="9BBCFF"/>
    <a:srgbClr val="C9FF2F"/>
    <a:srgbClr val="C198E0"/>
    <a:srgbClr val="99CC00"/>
    <a:srgbClr val="9954CC"/>
    <a:srgbClr val="FF6699"/>
    <a:srgbClr val="6699FF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50" autoAdjust="0"/>
    <p:restoredTop sz="76000" autoAdjust="0"/>
  </p:normalViewPr>
  <p:slideViewPr>
    <p:cSldViewPr>
      <p:cViewPr varScale="1">
        <p:scale>
          <a:sx n="52" d="100"/>
          <a:sy n="52" d="100"/>
        </p:scale>
        <p:origin x="13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591" y="0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949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591" y="9363949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A846AB05-7B12-4D73-BFED-400E39AFDB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1519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591" y="0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102" y="4681974"/>
            <a:ext cx="4983474" cy="443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949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591" y="9363949"/>
            <a:ext cx="2946084" cy="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DF865AD-3629-492B-95DA-DAE9756549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6880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沒有音檔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032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沒有音檔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1661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dirty="0" smtClean="0"/>
              <a:t>小食紅綠燈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8871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麥包、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花生醬多士（少醬）、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提子包、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蒸饅頭、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烚粟米、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烚番薯、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雜菜沙律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(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少醬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)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車厘茄、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新鮮水果、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葡萄乾、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杏脯乾、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低脂奶、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原味乳酪（低脂）、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芝士（低脂）、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烚蛋、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原味果仁、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豆漿（低糖）、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豆腐花（無糖或少糖）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6299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麥包、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花生醬多士（少醬）、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提子包、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蒸饅頭、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烚粟米、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烚番薯、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雜菜沙律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(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少醬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)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車厘茄、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新鮮水果、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葡萄乾、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杏脯乾、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低脂奶、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原味乳酪（低脂）、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烚蛋、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原味果仁、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豆漿（低糖）、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豆腐花（無糖或少糖）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301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火腿三文治、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早餐穀物（高纖）、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瑪莉餅、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罐裝水果、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純果汁（不加糖）、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全脂奶、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朱古力奶、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果味乳酪（加糖）、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芝士片和芝士粒（全脂）、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茶葉蛋、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鹽焗果仁、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豉油雞翼、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魚蓉燒賣、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蒸餃子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5977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火腿三文治、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早餐穀物（高纖）、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瑪莉餅、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罐裝水果、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純果汁（不加糖）、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全脂奶、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朱古力奶、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果味乳酪（加糖）、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芝士片和芝士粒（全脂）、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茶葉蛋、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鹽焗果仁、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豉油雞翼、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魚蓉燒賣、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蒸餃子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4222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3.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 果醬多士（含添加糖）、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熱狗、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點心麵（油炸）、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早餐穀物（加糖）、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蝦條、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威化餅、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牛油曲奇、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蛋撻、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忌廉蛋糕、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話梅、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釀青椒（油炸）、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即食紫菜（添加鹽）、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橙汁（加糖）、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黑加侖子汁（加糖）、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乳酸菌飲料（加糖）、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果味布丁、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雪糕、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朱古力、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炸雞塊、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釀豆腐（油炸）、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魚肉腸、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炸魚蛋（咖喱汁）、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肉鬆、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糖果、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濃茶、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檸檬茶、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汽水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6271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3.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 果醬多士（含添加糖）、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熱狗、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點心麵（油炸）、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早餐穀物（加糖）、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蝦條、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威化餅、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牛油曲奇、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蛋撻、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忌廉蛋糕、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話梅、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釀青椒（油炸）、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即食紫菜（添加鹽）、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橙汁（加糖）、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黑加侖子汁（加糖）、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乳酸菌飲料（加糖）、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果味布丁、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雪糕、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朱古力、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炸雞塊、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釀豆腐（油炸）、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魚肉腸、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炸魚蛋（咖喱汁）、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肉鬆、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糖果、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濃茶、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檸檬茶、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汽水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0838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3.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 果醬多士（含添加糖）、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熱狗、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點心麵（油炸）、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早餐穀物（加糖）、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蝦條、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威化餅、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牛油曲奇、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蛋撻、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忌廉蛋糕、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話梅、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釀青椒（油炸）、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即食紫菜（添加鹽）、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橙汁（加糖）、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黑加侖子汁（加糖）、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乳酸菌飲料（加糖）、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果味布丁、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雪糕、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朱古力、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炸雞塊、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釀豆腐（油炸）、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魚肉腸、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炸魚蛋（咖喱汁）、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肉鬆、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糖果、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濃茶、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檸檬茶、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汽水</a:t>
            </a:r>
            <a:endParaRPr lang="zh-HK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0497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3.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 果醬多士（含添加糖）、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熱狗、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點心麵（油炸）、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早餐穀物（加糖）、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14.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15.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炸薯條、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蝦條、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威化餅、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19.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牛油曲奇、</a:t>
            </a:r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蛋撻、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忌廉蛋糕、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話梅、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29.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釀青椒（油炸）、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即食紫菜（添加鹽）、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橙汁（加糖）、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黑加侖子汁（加糖）、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39.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乳酸菌飲料（加糖）、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果味布丁、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雪糕、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朱古力、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49.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炸雞塊、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釀豆腐（油炸）、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53.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魚肉腸、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56.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炸魚蛋（咖喱汁）、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57.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肉鬆、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58.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肉乾、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59.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糖果、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60.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濃茶、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61.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檸檬茶、</a:t>
            </a:r>
            <a:r>
              <a:rPr kumimoji="1" lang="en-US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62.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汽水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892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沒有音檔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773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話說在</a:t>
            </a:r>
            <a:r>
              <a:rPr kumimoji="1" lang="zh-TW" altLang="zh-HK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零食世界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裏面有三位魔王，專門變出零食來吸引小朋友。許多住在城市裏的小朋友均被他們迷住，天天吃零食，健康卻越來越差，就讓我們一同聆聽三位零食大魔王的自我介紹吧。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269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5054A0E7-9C45-437F-92B7-3D1A5B910420}" type="slidenum">
              <a:rPr lang="en-US" altLang="zh-TW" sz="1200" b="0"/>
              <a:pPr eaLnBrk="1" hangingPunct="1"/>
              <a:t>5</a:t>
            </a:fld>
            <a:endParaRPr lang="en-US" altLang="zh-TW" sz="1200" b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我叫做</a:t>
            </a:r>
            <a:r>
              <a:rPr kumimoji="1" lang="zh-TW" altLang="zh-HK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油炸脆脆鬼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，那些本來平平無奇的食物，一經我創製的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「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油炸魔法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」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，就會搖身一變成為香口、惹味、脆卜卜的食物，非常吸引！小朋友一拿起我的傑作就會吃個不停，不知不覺地吃下許多。雞腿原本已經很吸引，炸好的雞腿就更加多人買；薯仔原本的味道很單調，但炸好的薯條、薯片和薯餅就大排長龍；白魚蛋原本只在粉麵檔中出現，但炸好了金黃色的咖哩魚蛋，卻成了街知巷聞的地道小食。我在這些不健康的食物中加入許多脂肪，但那些幫助小朋友健康成長的鈣質、維他命、纖維素和鐵質卻一點也沒有增加。小朋友天天吃我變出來的食物，肚子會覺得飽飽的，就不想吃正餐。長此下去，會導致熱量吸收過多，而其他營養卻不足夠，小朋友只會越來越肥，而體能和心臟健康卻越來越差。他們想擁有健康的身型和強壯的體魄？恐怕神仙都難變了。嘻嘻嘻！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399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DC2B2AC-9F38-434D-B11D-B70D20E65833}" type="slidenum">
              <a:rPr lang="en-US" altLang="zh-TW" sz="1200" b="0"/>
              <a:pPr eaLnBrk="1" hangingPunct="1"/>
              <a:t>8</a:t>
            </a:fld>
            <a:endParaRPr lang="en-US" altLang="zh-TW" sz="1200" b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我叫做</a:t>
            </a:r>
            <a:r>
              <a:rPr kumimoji="1" lang="zh-TW" altLang="zh-HK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甜甜大口怪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，我最喜歡靜悄悄地將大量砂糖或蔗糖加入食品之中。我極受歡迎，不論大朋友、小朋友，亦不分男孩子還是女孩子，人人都喜歡吃我變出來的東西。我的傑作當然是糖果、朱古力、汽水和各式各樣的甜品！只要將糖果做成不同形狀和口感，有硬的、軟的、橡皮的，小朋友就最鍾意；只要將西餅做得靚一點、精緻一點，女孩子就會走來買；只要將汽水加多些糖，打多些汽和雪凍一點，就連男孩子都吸引過來。甜絲絲的味道不但吸引小朋友大口地吃我變出來的東西，還會令他們蛀牙。只要看見小朋友所有牙齒蛀滿一個個黑窿，我就開心不過！</a:t>
            </a:r>
          </a:p>
          <a:p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 </a:t>
            </a:r>
            <a:endParaRPr kumimoji="1" lang="zh-TW" altLang="zh-HK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  <a:cs typeface="+mn-cs"/>
            </a:endParaRPr>
          </a:p>
          <a:p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   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告訴你，我還有一種絕技，就是模仿形象有益的食物，例如我模仿形象健康的水果，將水果做成果汁，再加入多多的水、多多的香料和多多的糖。許多人信以為真，就時常買我做的果汁來喝。結果，小朋友在不知不覺就喝下許多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「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糖水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」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，並沒有得到豐富營養之餘，還會漸漸變成肥仔、肥妹，這就是我厲害之處了。哈哈哈！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1135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91A634DC-E0FC-4E08-A8CF-6980D8BBF9C6}" type="slidenum">
              <a:rPr lang="en-US" altLang="zh-TW" sz="1200" b="0"/>
              <a:pPr eaLnBrk="1" hangingPunct="1"/>
              <a:t>11</a:t>
            </a:fld>
            <a:endParaRPr lang="en-US" altLang="zh-TW" sz="12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我的名字叫</a:t>
            </a:r>
            <a:r>
              <a:rPr kumimoji="1" lang="zh-TW" altLang="zh-HK" sz="1200" u="sng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鹽焗味精王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，我不像之前兩位魔王專門令小朋友變得肥胖。但是，我會送許多許多鹽分和添加劑給小朋友。在食品工場製造脆條和零食的時候，我會施魔法在零食裏加入許多鹽、調味料和防腐劑。本來淡而無味的材料經過我施魔法之後，薯片、薯條、米餅、餅乾、香腸、肉乾、肉鬆、紫菜，諸如此類的小食就變得特別好味！大朋友、小朋友都喜歡吃這些零食，甚至有小朋友在正餐時不肯吃新鮮的餸菜，要用我變出來的零食來拌飯！</a:t>
            </a:r>
          </a:p>
          <a:p>
            <a:r>
              <a:rPr kumimoji="1" lang="en-GB" altLang="zh-HK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 </a:t>
            </a:r>
            <a:endParaRPr kumimoji="1" lang="zh-TW" altLang="zh-HK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  <a:cs typeface="+mn-cs"/>
            </a:endParaRPr>
          </a:p>
          <a:p>
            <a:r>
              <a:rPr kumimoji="1" lang="zh-TW" altLang="zh-HK" sz="1200" kern="1200" smtClean="0"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+mn-cs"/>
              </a:rPr>
              <a:t>告訴你一個秘密，通常我變出來的零食存放一年半載也不會變壞，因為既有鹽又有添加劑，不過這些零食通常沒有甚麼營養。其實，小朋友與生俱來並不喜歡吃那麼鹹的食物，但只要他們時常吃我變出來的食物，就會漸漸變得喜歡吃又鹹又濃味的食物，即是越來越喜歡我，哈哈哈！不單這樣，小朋友的血壓本來維持在正常水平，但他們整天吸收來自鹽的鈉質，就會使血壓升高。久而久之，血壓會維持在高水平，損害心臟和血管健康。他們想擁有健康的體魄，恐怕亦難上加難了。嘿嘿嘿！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65AD-3629-492B-95DA-DAE975654969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507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/>
          </a:p>
        </p:txBody>
      </p:sp>
      <p:pic>
        <p:nvPicPr>
          <p:cNvPr id="5" name="Picture 3" descr="D:\FRONTPAGE THEMES\NATURE\ANABNR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800"/>
            </a:lvl1pPr>
          </a:lstStyle>
          <a:p>
            <a:fld id="{3566B2B0-E7DD-4E29-8B1A-D650EB388F58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5019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DF6EC-4D1F-4102-BAFB-9E7B498E59D4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69364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622AA-F0D2-4CE8-963B-4F07287BC856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19445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fld id="{9C56E978-110B-4F34-A496-D1D7E409CBCB}" type="slidenum">
              <a:rPr lang="en-US" altLang="zh-TW" smtClean="0"/>
              <a:pPr/>
              <a:t>‹#›</a:t>
            </a:fld>
            <a:endParaRPr lang="en-US" altLang="zh-TW" sz="1100" dirty="0"/>
          </a:p>
        </p:txBody>
      </p:sp>
    </p:spTree>
    <p:extLst>
      <p:ext uri="{BB962C8B-B14F-4D97-AF65-F5344CB8AC3E}">
        <p14:creationId xmlns:p14="http://schemas.microsoft.com/office/powerpoint/2010/main" val="230656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7CC59-DC6A-4CBF-8C35-5A3D500EAB4A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79435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A8E12-B5FC-4D79-9E33-6146C64A5025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30681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F8281-8F72-4844-A1BA-55D63643EE63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82712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44F032-354B-48DC-97C2-0D73AE0ED8EB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40965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BF327-8CD8-4E5C-B167-B34ED6833460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91131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85727-D217-49EB-AC6D-D16D6A4AA7A1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79173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E4B92-C2B7-4518-80DE-DABF08206074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70982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/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/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1033" name="Picture 9" descr="C:\Wendy\anabnr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/>
          </a:p>
        </p:txBody>
      </p:sp>
      <p:sp>
        <p:nvSpPr>
          <p:cNvPr id="6554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800" b="0">
                <a:solidFill>
                  <a:schemeClr val="tx2"/>
                </a:solidFill>
              </a:defRPr>
            </a:lvl1pPr>
          </a:lstStyle>
          <a:p>
            <a:fld id="{064049FB-C96D-483F-9238-B77A35AEB203}" type="slidenum">
              <a:rPr lang="en-US" altLang="zh-TW" smtClean="0"/>
              <a:pPr/>
              <a:t>‹#›</a:t>
            </a:fld>
            <a:endParaRPr lang="en-US" altLang="zh-TW" sz="1100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1.wdp"/><Relationship Id="rId1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9.wdp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1.jpeg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microsoft.com/office/2007/relationships/hdphoto" Target="../media/hdphoto20.wdp"/><Relationship Id="rId5" Type="http://schemas.openxmlformats.org/officeDocument/2006/relationships/image" Target="../media/image36.png"/><Relationship Id="rId15" Type="http://schemas.microsoft.com/office/2007/relationships/hdphoto" Target="../media/hdphoto22.wdp"/><Relationship Id="rId10" Type="http://schemas.openxmlformats.org/officeDocument/2006/relationships/image" Target="../media/image38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27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12" Type="http://schemas.openxmlformats.org/officeDocument/2006/relationships/image" Target="../media/image47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5" Type="http://schemas.openxmlformats.org/officeDocument/2006/relationships/image" Target="../media/image490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32.wdp"/><Relationship Id="rId14" Type="http://schemas.microsoft.com/office/2007/relationships/hdphoto" Target="../media/hdphoto3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39.wdp"/><Relationship Id="rId18" Type="http://schemas.openxmlformats.org/officeDocument/2006/relationships/image" Target="../media/image69.png"/><Relationship Id="rId3" Type="http://schemas.openxmlformats.org/officeDocument/2006/relationships/image" Target="../media/image61.png"/><Relationship Id="rId21" Type="http://schemas.microsoft.com/office/2007/relationships/hdphoto" Target="../media/hdphoto43.wdp"/><Relationship Id="rId7" Type="http://schemas.microsoft.com/office/2007/relationships/hdphoto" Target="../media/hdphoto36.wdp"/><Relationship Id="rId12" Type="http://schemas.openxmlformats.org/officeDocument/2006/relationships/image" Target="../media/image66.png"/><Relationship Id="rId17" Type="http://schemas.microsoft.com/office/2007/relationships/hdphoto" Target="../media/hdphoto41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5" Type="http://schemas.microsoft.com/office/2007/relationships/hdphoto" Target="../media/hdphoto40.wdp"/><Relationship Id="rId10" Type="http://schemas.openxmlformats.org/officeDocument/2006/relationships/image" Target="../media/image65.png"/><Relationship Id="rId19" Type="http://schemas.microsoft.com/office/2007/relationships/hdphoto" Target="../media/hdphoto42.wdp"/><Relationship Id="rId4" Type="http://schemas.openxmlformats.org/officeDocument/2006/relationships/image" Target="../media/image62.png"/><Relationship Id="rId9" Type="http://schemas.microsoft.com/office/2007/relationships/hdphoto" Target="../media/hdphoto37.wdp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26" Type="http://schemas.openxmlformats.org/officeDocument/2006/relationships/image" Target="../media/image83.png"/><Relationship Id="rId3" Type="http://schemas.openxmlformats.org/officeDocument/2006/relationships/image" Target="../media/image71.png"/><Relationship Id="rId21" Type="http://schemas.microsoft.com/office/2007/relationships/hdphoto" Target="../media/hdphoto52.wdp"/><Relationship Id="rId7" Type="http://schemas.openxmlformats.org/officeDocument/2006/relationships/image" Target="../media/image73.png"/><Relationship Id="rId12" Type="http://schemas.microsoft.com/office/2007/relationships/hdphoto" Target="../media/hdphoto48.wdp"/><Relationship Id="rId17" Type="http://schemas.microsoft.com/office/2007/relationships/hdphoto" Target="../media/hdphoto50.wdp"/><Relationship Id="rId25" Type="http://schemas.microsoft.com/office/2007/relationships/hdphoto" Target="../media/hdphoto54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5.wdp"/><Relationship Id="rId11" Type="http://schemas.openxmlformats.org/officeDocument/2006/relationships/image" Target="../media/image75.png"/><Relationship Id="rId24" Type="http://schemas.openxmlformats.org/officeDocument/2006/relationships/image" Target="../media/image82.png"/><Relationship Id="rId5" Type="http://schemas.openxmlformats.org/officeDocument/2006/relationships/image" Target="../media/image72.png"/><Relationship Id="rId15" Type="http://schemas.openxmlformats.org/officeDocument/2006/relationships/image" Target="../media/image77.png"/><Relationship Id="rId23" Type="http://schemas.microsoft.com/office/2007/relationships/hdphoto" Target="../media/hdphoto53.wdp"/><Relationship Id="rId10" Type="http://schemas.microsoft.com/office/2007/relationships/hdphoto" Target="../media/hdphoto47.wdp"/><Relationship Id="rId19" Type="http://schemas.microsoft.com/office/2007/relationships/hdphoto" Target="../media/hdphoto51.wdp"/><Relationship Id="rId4" Type="http://schemas.microsoft.com/office/2007/relationships/hdphoto" Target="../media/hdphoto44.wdp"/><Relationship Id="rId9" Type="http://schemas.openxmlformats.org/officeDocument/2006/relationships/image" Target="../media/image74.png"/><Relationship Id="rId14" Type="http://schemas.microsoft.com/office/2007/relationships/hdphoto" Target="../media/hdphoto49.wdp"/><Relationship Id="rId22" Type="http://schemas.openxmlformats.org/officeDocument/2006/relationships/image" Target="../media/image81.png"/><Relationship Id="rId27" Type="http://schemas.microsoft.com/office/2007/relationships/hdphoto" Target="../media/hdphoto5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60.wdp"/><Relationship Id="rId18" Type="http://schemas.openxmlformats.org/officeDocument/2006/relationships/image" Target="../media/image92.png"/><Relationship Id="rId3" Type="http://schemas.openxmlformats.org/officeDocument/2006/relationships/image" Target="../media/image84.png"/><Relationship Id="rId21" Type="http://schemas.microsoft.com/office/2007/relationships/hdphoto" Target="../media/hdphoto64.wdp"/><Relationship Id="rId7" Type="http://schemas.microsoft.com/office/2007/relationships/hdphoto" Target="../media/hdphoto57.wdp"/><Relationship Id="rId12" Type="http://schemas.openxmlformats.org/officeDocument/2006/relationships/image" Target="../media/image89.png"/><Relationship Id="rId17" Type="http://schemas.microsoft.com/office/2007/relationships/hdphoto" Target="../media/hdphoto62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1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microsoft.com/office/2007/relationships/hdphoto" Target="../media/hdphoto59.wdp"/><Relationship Id="rId5" Type="http://schemas.microsoft.com/office/2007/relationships/hdphoto" Target="../media/hdphoto56.wdp"/><Relationship Id="rId15" Type="http://schemas.microsoft.com/office/2007/relationships/hdphoto" Target="../media/hdphoto61.wdp"/><Relationship Id="rId10" Type="http://schemas.openxmlformats.org/officeDocument/2006/relationships/image" Target="../media/image88.png"/><Relationship Id="rId19" Type="http://schemas.microsoft.com/office/2007/relationships/hdphoto" Target="../media/hdphoto63.wdp"/><Relationship Id="rId4" Type="http://schemas.openxmlformats.org/officeDocument/2006/relationships/image" Target="../media/image85.png"/><Relationship Id="rId9" Type="http://schemas.microsoft.com/office/2007/relationships/hdphoto" Target="../media/hdphoto58.wdp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69.wdp"/><Relationship Id="rId3" Type="http://schemas.openxmlformats.org/officeDocument/2006/relationships/image" Target="../media/image84.png"/><Relationship Id="rId7" Type="http://schemas.microsoft.com/office/2007/relationships/hdphoto" Target="../media/hdphoto66.wdp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microsoft.com/office/2007/relationships/hdphoto" Target="../media/hdphoto68.wdp"/><Relationship Id="rId5" Type="http://schemas.microsoft.com/office/2007/relationships/hdphoto" Target="../media/hdphoto65.wdp"/><Relationship Id="rId10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microsoft.com/office/2007/relationships/hdphoto" Target="../media/hdphoto6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74.wdp"/><Relationship Id="rId18" Type="http://schemas.openxmlformats.org/officeDocument/2006/relationships/image" Target="../media/image106.png"/><Relationship Id="rId3" Type="http://schemas.openxmlformats.org/officeDocument/2006/relationships/image" Target="../media/image99.png"/><Relationship Id="rId21" Type="http://schemas.microsoft.com/office/2007/relationships/hdphoto" Target="../media/hdphoto77.wdp"/><Relationship Id="rId7" Type="http://schemas.microsoft.com/office/2007/relationships/hdphoto" Target="../media/hdphoto71.wdp"/><Relationship Id="rId12" Type="http://schemas.openxmlformats.org/officeDocument/2006/relationships/image" Target="../media/image104.png"/><Relationship Id="rId17" Type="http://schemas.microsoft.com/office/2007/relationships/hdphoto" Target="../media/hdphoto75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microsoft.com/office/2007/relationships/hdphoto" Target="../media/hdphoto73.wdp"/><Relationship Id="rId5" Type="http://schemas.microsoft.com/office/2007/relationships/hdphoto" Target="../media/hdphoto70.wdp"/><Relationship Id="rId15" Type="http://schemas.microsoft.com/office/2007/relationships/hdphoto" Target="../media/hdphoto9.wdp"/><Relationship Id="rId10" Type="http://schemas.openxmlformats.org/officeDocument/2006/relationships/image" Target="../media/image103.png"/><Relationship Id="rId19" Type="http://schemas.microsoft.com/office/2007/relationships/hdphoto" Target="../media/hdphoto76.wdp"/><Relationship Id="rId4" Type="http://schemas.openxmlformats.org/officeDocument/2006/relationships/image" Target="../media/image100.png"/><Relationship Id="rId9" Type="http://schemas.microsoft.com/office/2007/relationships/hdphoto" Target="../media/hdphoto72.wdp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microsoft.com/office/2007/relationships/hdphoto" Target="../media/hdphoto82.wdp"/><Relationship Id="rId18" Type="http://schemas.openxmlformats.org/officeDocument/2006/relationships/image" Target="../media/image115.png"/><Relationship Id="rId3" Type="http://schemas.openxmlformats.org/officeDocument/2006/relationships/image" Target="../media/image108.png"/><Relationship Id="rId21" Type="http://schemas.microsoft.com/office/2007/relationships/hdphoto" Target="../media/hdphoto86.wdp"/><Relationship Id="rId7" Type="http://schemas.microsoft.com/office/2007/relationships/hdphoto" Target="../media/hdphoto79.wdp"/><Relationship Id="rId12" Type="http://schemas.openxmlformats.org/officeDocument/2006/relationships/image" Target="../media/image112.png"/><Relationship Id="rId17" Type="http://schemas.microsoft.com/office/2007/relationships/hdphoto" Target="../media/hdphoto84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4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microsoft.com/office/2007/relationships/hdphoto" Target="../media/hdphoto81.wdp"/><Relationship Id="rId5" Type="http://schemas.openxmlformats.org/officeDocument/2006/relationships/image" Target="../media/image99.png"/><Relationship Id="rId15" Type="http://schemas.microsoft.com/office/2007/relationships/hdphoto" Target="../media/hdphoto83.wdp"/><Relationship Id="rId10" Type="http://schemas.openxmlformats.org/officeDocument/2006/relationships/image" Target="../media/image111.png"/><Relationship Id="rId19" Type="http://schemas.microsoft.com/office/2007/relationships/hdphoto" Target="../media/hdphoto85.wdp"/><Relationship Id="rId4" Type="http://schemas.microsoft.com/office/2007/relationships/hdphoto" Target="../media/hdphoto78.wdp"/><Relationship Id="rId9" Type="http://schemas.microsoft.com/office/2007/relationships/hdphoto" Target="../media/hdphoto80.wdp"/><Relationship Id="rId1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microsoft.com/office/2007/relationships/hdphoto" Target="../media/hdphoto91.wdp"/><Relationship Id="rId18" Type="http://schemas.openxmlformats.org/officeDocument/2006/relationships/image" Target="../media/image124.png"/><Relationship Id="rId3" Type="http://schemas.openxmlformats.org/officeDocument/2006/relationships/image" Target="../media/image99.png"/><Relationship Id="rId21" Type="http://schemas.microsoft.com/office/2007/relationships/hdphoto" Target="../media/hdphoto95.wdp"/><Relationship Id="rId7" Type="http://schemas.microsoft.com/office/2007/relationships/hdphoto" Target="../media/hdphoto88.wdp"/><Relationship Id="rId12" Type="http://schemas.openxmlformats.org/officeDocument/2006/relationships/image" Target="../media/image121.png"/><Relationship Id="rId17" Type="http://schemas.microsoft.com/office/2007/relationships/hdphoto" Target="../media/hdphoto93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3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microsoft.com/office/2007/relationships/hdphoto" Target="../media/hdphoto90.wdp"/><Relationship Id="rId5" Type="http://schemas.microsoft.com/office/2007/relationships/hdphoto" Target="../media/hdphoto87.wdp"/><Relationship Id="rId15" Type="http://schemas.microsoft.com/office/2007/relationships/hdphoto" Target="../media/hdphoto92.wdp"/><Relationship Id="rId10" Type="http://schemas.openxmlformats.org/officeDocument/2006/relationships/image" Target="../media/image120.png"/><Relationship Id="rId19" Type="http://schemas.microsoft.com/office/2007/relationships/hdphoto" Target="../media/hdphoto94.wdp"/><Relationship Id="rId4" Type="http://schemas.openxmlformats.org/officeDocument/2006/relationships/image" Target="../media/image117.png"/><Relationship Id="rId9" Type="http://schemas.microsoft.com/office/2007/relationships/hdphoto" Target="../media/hdphoto89.wdp"/><Relationship Id="rId1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99.png"/><Relationship Id="rId7" Type="http://schemas.microsoft.com/office/2007/relationships/hdphoto" Target="../media/hdphoto9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microsoft.com/office/2007/relationships/hdphoto" Target="../media/hdphoto96.wdp"/><Relationship Id="rId4" Type="http://schemas.openxmlformats.org/officeDocument/2006/relationships/image" Target="../media/image126.png"/><Relationship Id="rId9" Type="http://schemas.microsoft.com/office/2007/relationships/hdphoto" Target="../media/hdphoto9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microsoft.com/office/2007/relationships/hdphoto" Target="../media/hdphoto14.wdp"/><Relationship Id="rId17" Type="http://schemas.openxmlformats.org/officeDocument/2006/relationships/image" Target="../media/image30.jpeg"/><Relationship Id="rId2" Type="http://schemas.openxmlformats.org/officeDocument/2006/relationships/audio" Target="../media/media3.mp3"/><Relationship Id="rId16" Type="http://schemas.microsoft.com/office/2007/relationships/hdphoto" Target="../media/hdphoto16.wdp"/><Relationship Id="rId20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microsoft.com/office/2007/relationships/hdphoto" Target="../media/hdphoto1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13.wdp"/><Relationship Id="rId19" Type="http://schemas.microsoft.com/office/2007/relationships/hdphoto" Target="../media/hdphoto17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>
            <a:spLocks noChangeArrowheads="1"/>
          </p:cNvSpPr>
          <p:nvPr/>
        </p:nvSpPr>
        <p:spPr bwMode="auto">
          <a:xfrm rot="615358">
            <a:off x="2867531" y="269669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零</a:t>
            </a:r>
            <a:endParaRPr lang="zh-HK" altLang="en-US" sz="8000" b="1" dirty="0" smtClean="0">
              <a:solidFill>
                <a:srgbClr val="FF99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auto">
          <a:xfrm rot="20751981">
            <a:off x="3982764" y="262066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5"/>
          <p:cNvSpPr>
            <a:spLocks noChangeArrowheads="1"/>
          </p:cNvSpPr>
          <p:nvPr/>
        </p:nvSpPr>
        <p:spPr bwMode="auto">
          <a:xfrm rot="334861">
            <a:off x="1757316" y="2548913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怕</a:t>
            </a:r>
            <a:endParaRPr lang="zh-HK" altLang="en-US" sz="8000" b="1" dirty="0" smtClean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5"/>
          <p:cNvSpPr>
            <a:spLocks noChangeArrowheads="1"/>
          </p:cNvSpPr>
          <p:nvPr/>
        </p:nvSpPr>
        <p:spPr bwMode="auto">
          <a:xfrm rot="334861">
            <a:off x="5197135" y="261443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 rot="21288933">
            <a:off x="668879" y="262025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別</a:t>
            </a:r>
            <a:endParaRPr lang="zh-HK" altLang="en-US" sz="8000" b="1" dirty="0" smtClean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838950" y="222250"/>
            <a:ext cx="23050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kumimoji="0" lang="zh-TW" altLang="en-US" sz="2400">
                <a:solidFill>
                  <a:srgbClr val="99CC00"/>
                </a:solidFill>
              </a:rPr>
              <a:t>滋味營養教室</a:t>
            </a:r>
          </a:p>
        </p:txBody>
      </p:sp>
      <p:sp>
        <p:nvSpPr>
          <p:cNvPr id="12" name="矩形 8"/>
          <p:cNvSpPr>
            <a:spLocks noChangeArrowheads="1"/>
          </p:cNvSpPr>
          <p:nvPr/>
        </p:nvSpPr>
        <p:spPr bwMode="auto">
          <a:xfrm rot="20751981">
            <a:off x="6321612" y="262066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魔</a:t>
            </a:r>
            <a:endParaRPr lang="zh-HK" altLang="en-US" sz="80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 rot="334861">
            <a:off x="7535983" y="2620704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endParaRPr lang="zh-HK" altLang="en-US" sz="8000" b="1" dirty="0" smtClean="0">
              <a:solidFill>
                <a:srgbClr val="FFC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75592" y="6020196"/>
            <a:ext cx="79248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  <a:defRPr/>
            </a:pP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優質教育基金贊助（計劃編號</a:t>
            </a:r>
            <a:r>
              <a:rPr kumimoji="0" lang="en-US" altLang="zh-TW" sz="1800" dirty="0">
                <a:solidFill>
                  <a:schemeClr val="accent5">
                    <a:lumMod val="50000"/>
                  </a:schemeClr>
                </a:solidFill>
              </a:rPr>
              <a:t>︰2015/0252</a:t>
            </a: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）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kumimoji="0"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香港中文大學醫學院健康教育及促進健康中心製作</a:t>
            </a:r>
            <a:endParaRPr kumimoji="0" lang="en-US" altLang="zh-TW" sz="18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910" t="14054" r="9821" b="8649"/>
          <a:stretch/>
        </p:blipFill>
        <p:spPr>
          <a:xfrm>
            <a:off x="971600" y="2037840"/>
            <a:ext cx="3888432" cy="320795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11560" y="1453065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例子</a:t>
            </a:r>
            <a:r>
              <a:rPr lang="en-US" altLang="zh-TW" sz="3200" dirty="0" smtClean="0"/>
              <a:t>︰</a:t>
            </a:r>
            <a:r>
              <a:rPr lang="zh-TW" altLang="en-US" sz="3200" dirty="0" smtClean="0"/>
              <a:t>汽水含多少糖呢？</a:t>
            </a:r>
            <a:endParaRPr lang="zh-HK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223629" y="5340697"/>
            <a:ext cx="396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一杯</a:t>
            </a:r>
            <a:r>
              <a:rPr lang="en-US" altLang="zh-TW" sz="3200" dirty="0" smtClean="0"/>
              <a:t>240</a:t>
            </a:r>
            <a:r>
              <a:rPr lang="zh-TW" altLang="en-US" sz="3200" dirty="0" smtClean="0"/>
              <a:t>毫升汽水</a:t>
            </a:r>
            <a:endParaRPr lang="zh-HK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118161" y="5013176"/>
            <a:ext cx="33422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含</a:t>
            </a:r>
            <a:r>
              <a:rPr lang="en-US" altLang="zh-TW" sz="2800" dirty="0" smtClean="0"/>
              <a:t>25</a:t>
            </a:r>
            <a:r>
              <a:rPr lang="zh-TW" altLang="en-US" sz="2800" dirty="0" smtClean="0"/>
              <a:t>克糖，以每茶匙</a:t>
            </a:r>
            <a:r>
              <a:rPr lang="en-US" altLang="zh-TW" sz="2800" dirty="0" smtClean="0"/>
              <a:t>5</a:t>
            </a:r>
            <a:r>
              <a:rPr lang="zh-TW" altLang="en-US" sz="2800" dirty="0" smtClean="0"/>
              <a:t>克計算，就是大約</a:t>
            </a:r>
            <a:r>
              <a:rPr lang="en-US" altLang="zh-TW" sz="2800" dirty="0" smtClean="0"/>
              <a:t>5</a:t>
            </a:r>
            <a:r>
              <a:rPr lang="zh-TW" altLang="en-US" sz="2800" dirty="0"/>
              <a:t>茶匙</a:t>
            </a:r>
            <a:r>
              <a:rPr lang="zh-TW" altLang="en-US" sz="2800" dirty="0" smtClean="0"/>
              <a:t>的砂糖</a:t>
            </a:r>
            <a:endParaRPr lang="zh-HK" altLang="en-US" sz="2800" dirty="0"/>
          </a:p>
        </p:txBody>
      </p:sp>
      <p:pic>
        <p:nvPicPr>
          <p:cNvPr id="7" name="圖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124">
            <a:off x="4794655" y="2351019"/>
            <a:ext cx="2644907" cy="19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459" y="1628800"/>
            <a:ext cx="2644907" cy="198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2945">
            <a:off x="5506045" y="2421292"/>
            <a:ext cx="2646263" cy="198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4225">
            <a:off x="5964000" y="2726496"/>
            <a:ext cx="2646264" cy="19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5814">
            <a:off x="6576879" y="2667175"/>
            <a:ext cx="2644907" cy="19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0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808610"/>
            <a:ext cx="5472608" cy="5927437"/>
          </a:xfrm>
          <a:prstGeom prst="rect">
            <a:avLst/>
          </a:prstGeom>
        </p:spPr>
      </p:pic>
      <p:pic>
        <p:nvPicPr>
          <p:cNvPr id="12294" name="Picture 8" descr="salty_150_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5" y="376786"/>
            <a:ext cx="3347865" cy="635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橢圓 18"/>
          <p:cNvSpPr/>
          <p:nvPr/>
        </p:nvSpPr>
        <p:spPr bwMode="auto">
          <a:xfrm>
            <a:off x="609971" y="5419067"/>
            <a:ext cx="2305192" cy="824039"/>
          </a:xfrm>
          <a:prstGeom prst="ellipse">
            <a:avLst/>
          </a:prstGeom>
          <a:solidFill>
            <a:srgbClr val="FFFF00"/>
          </a:solidFill>
          <a:ln w="571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1409">
            <a:off x="5626481" y="2345027"/>
            <a:ext cx="1726288" cy="26828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265" y1="4244" x2="87220" y2="849"/>
                        <a14:foregroundMark x1="89238" y1="2547" x2="16143" y2="5603"/>
                        <a14:foregroundMark x1="18610" y1="8489" x2="91256" y2="5093"/>
                        <a14:foregroundMark x1="87892" y1="7640" x2="19283" y2="10187"/>
                        <a14:foregroundMark x1="17937" y1="11885" x2="87220" y2="11036"/>
                        <a14:foregroundMark x1="88565" y1="14431" x2="14126" y2="14771"/>
                        <a14:foregroundMark x1="12108" y1="17827" x2="91256" y2="16129"/>
                        <a14:foregroundMark x1="93049" y1="19864" x2="10314" y2="19525"/>
                        <a14:foregroundMark x1="8296" y1="22411" x2="94395" y2="22411"/>
                        <a14:foregroundMark x1="96413" y1="24958" x2="6278" y2="25467"/>
                        <a14:foregroundMark x1="5605" y1="28862" x2="97534" y2="28014"/>
                        <a14:foregroundMark x1="97534" y1="30900" x2="4484" y2="30560"/>
                        <a14:foregroundMark x1="3139" y1="34295" x2="98206" y2="34295"/>
                        <a14:foregroundMark x1="97534" y1="37182" x2="1121" y2="37182"/>
                        <a14:foregroundMark x1="3139" y1="39728" x2="97534" y2="39389"/>
                        <a14:foregroundMark x1="97534" y1="44822" x2="1121" y2="42275"/>
                        <a14:foregroundMark x1="1794" y1="46520" x2="97534" y2="48727"/>
                        <a14:foregroundMark x1="97085" y1="52462" x2="1121" y2="50764"/>
                        <a14:foregroundMark x1="2466" y1="55008" x2="96413" y2="55518"/>
                        <a14:foregroundMark x1="93722" y1="59253" x2="2466" y2="56706"/>
                        <a14:foregroundMark x1="3139" y1="59253" x2="8969" y2="67742"/>
                        <a14:foregroundMark x1="10314" y1="69779" x2="16143" y2="77419"/>
                        <a14:foregroundMark x1="16143" y1="78778" x2="18610" y2="87946"/>
                        <a14:foregroundMark x1="15471" y1="66384" x2="22422" y2="75722"/>
                        <a14:foregroundMark x1="39462" y1="70628" x2="71076" y2="69779"/>
                        <a14:foregroundMark x1="72422" y1="71477" x2="37444" y2="71477"/>
                        <a14:foregroundMark x1="45067" y1="74533" x2="78924" y2="75382"/>
                        <a14:foregroundMark x1="72422" y1="77080" x2="43274" y2="78778"/>
                        <a14:foregroundMark x1="95740" y1="59593" x2="88565" y2="75382"/>
                        <a14:foregroundMark x1="87220" y1="77419" x2="89238" y2="85059"/>
                        <a14:foregroundMark x1="89238" y1="85399" x2="93049" y2="86757"/>
                        <a14:foregroundMark x1="93049" y1="88455" x2="81390" y2="96435"/>
                        <a14:foregroundMark x1="92377" y1="90153" x2="74888" y2="94397"/>
                        <a14:foregroundMark x1="84753" y1="94737" x2="62556" y2="98642"/>
                        <a14:foregroundMark x1="62556" y1="98132" x2="41928" y2="98132"/>
                        <a14:foregroundMark x1="41928" y1="98132" x2="23094" y2="96944"/>
                        <a14:foregroundMark x1="23094" y1="96944" x2="12108" y2="94737"/>
                        <a14:foregroundMark x1="12108" y1="94737" x2="10314" y2="91002"/>
                        <a14:foregroundMark x1="10314" y1="91851" x2="28924" y2="99830"/>
                        <a14:foregroundMark x1="8969" y1="91851" x2="19283" y2="87946"/>
                        <a14:foregroundMark x1="19283" y1="90492" x2="83408" y2="87606"/>
                        <a14:foregroundMark x1="89910" y1="89304" x2="18610" y2="92190"/>
                        <a14:foregroundMark x1="17937" y1="93039" x2="73094" y2="91851"/>
                        <a14:foregroundMark x1="74888" y1="94397" x2="28251" y2="94397"/>
                        <a14:foregroundMark x1="30942" y1="96435" x2="59417" y2="94397"/>
                        <a14:foregroundMark x1="59417" y1="9338" x2="76906" y2="13922"/>
                        <a14:foregroundMark x1="77578" y1="6452" x2="60090" y2="12733"/>
                        <a14:foregroundMark x1="78251" y1="4244" x2="56726" y2="11375"/>
                        <a14:foregroundMark x1="1794" y1="53820" x2="14798" y2="78778"/>
                        <a14:foregroundMark x1="16592" y1="79966" x2="16592" y2="87946"/>
                        <a14:foregroundMark x1="2466" y1="52971" x2="3139" y2="35484"/>
                        <a14:foregroundMark x1="3812" y1="34635" x2="3812" y2="47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8482">
            <a:off x="2235867" y="2532431"/>
            <a:ext cx="1609708" cy="280641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64" r="100000">
                        <a14:foregroundMark x1="3989" y1="849" x2="95745" y2="679"/>
                        <a14:foregroundMark x1="96809" y1="2547" x2="95745" y2="11715"/>
                        <a14:foregroundMark x1="97074" y1="12564" x2="93351" y2="35314"/>
                        <a14:foregroundMark x1="93351" y1="37182" x2="89894" y2="54499"/>
                        <a14:foregroundMark x1="89362" y1="54669" x2="90957" y2="74533"/>
                        <a14:foregroundMark x1="90957" y1="74194" x2="97606" y2="93379"/>
                        <a14:foregroundMark x1="97074" y1="93548" x2="95745" y2="99151"/>
                        <a14:foregroundMark x1="94149" y1="98302" x2="532" y2="97793"/>
                        <a14:foregroundMark x1="2394" y1="98642" x2="532" y2="93039"/>
                        <a14:foregroundMark x1="1064" y1="93039" x2="7979" y2="79966"/>
                        <a14:foregroundMark x1="8511" y1="79796" x2="14096" y2="65535"/>
                        <a14:foregroundMark x1="14096" y1="65535" x2="14894" y2="54499"/>
                        <a14:foregroundMark x1="14894" y1="54499" x2="10638" y2="37521"/>
                        <a14:foregroundMark x1="10638" y1="37521" x2="3723" y2="13413"/>
                        <a14:foregroundMark x1="3723" y1="13413" x2="2660" y2="1188"/>
                        <a14:foregroundMark x1="96543" y1="12564" x2="98670" y2="5433"/>
                        <a14:foregroundMark x1="97340" y1="5433" x2="97340" y2="2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273">
            <a:off x="4040603" y="2386709"/>
            <a:ext cx="1691990" cy="265048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996" y="4651296"/>
            <a:ext cx="2797551" cy="171278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036" y="4629298"/>
            <a:ext cx="3277118" cy="199291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1320">
            <a:off x="7181362" y="5428785"/>
            <a:ext cx="1302374" cy="1291742"/>
          </a:xfrm>
          <a:prstGeom prst="rect">
            <a:avLst/>
          </a:prstGeom>
        </p:spPr>
      </p:pic>
      <p:pic>
        <p:nvPicPr>
          <p:cNvPr id="11" name="Picture 8" descr="salty_150_jpg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46" y="631253"/>
            <a:ext cx="1435286" cy="272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圖說文字 11"/>
          <p:cNvSpPr/>
          <p:nvPr/>
        </p:nvSpPr>
        <p:spPr bwMode="auto">
          <a:xfrm>
            <a:off x="2251276" y="1267888"/>
            <a:ext cx="3016375" cy="895078"/>
          </a:xfrm>
          <a:prstGeom prst="wedgeRoundRectCallout">
            <a:avLst>
              <a:gd name="adj1" fmla="val -56980"/>
              <a:gd name="adj2" fmla="val -3037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ysClr val="windowText" lastClr="000000"/>
                </a:solidFill>
              </a:rPr>
              <a:t>這些是我變出來的</a:t>
            </a:r>
            <a:endParaRPr lang="en-US" altLang="zh-TW" dirty="0" smtClean="0">
              <a:solidFill>
                <a:sysClr val="windowText" lastClr="00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ysClr val="windowText" lastClr="000000"/>
                </a:solidFill>
              </a:rPr>
              <a:t>各樣</a:t>
            </a:r>
            <a:r>
              <a:rPr lang="zh-TW" altLang="en-US" dirty="0" smtClean="0">
                <a:solidFill>
                  <a:srgbClr val="FF0000"/>
                </a:solidFill>
              </a:rPr>
              <a:t>高鹽分</a:t>
            </a:r>
            <a:r>
              <a:rPr lang="zh-TW" altLang="en-US" dirty="0" smtClean="0">
                <a:solidFill>
                  <a:sysClr val="windowText" lastClr="000000"/>
                </a:solidFill>
              </a:rPr>
              <a:t>零食</a:t>
            </a:r>
            <a:endParaRPr kumimoji="1" lang="zh-HK" altLang="en-US" sz="24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373216"/>
            <a:ext cx="2260340" cy="770361"/>
          </a:xfrm>
          <a:prstGeom prst="rect">
            <a:avLst/>
          </a:prstGeom>
        </p:spPr>
      </p:pic>
      <p:pic>
        <p:nvPicPr>
          <p:cNvPr id="2" name="4. 鹽焗味精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94831" y="1049803"/>
            <a:ext cx="1167324" cy="11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6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75" t="14604" r="10768" b="6987"/>
          <a:stretch/>
        </p:blipFill>
        <p:spPr>
          <a:xfrm>
            <a:off x="1057957" y="2420888"/>
            <a:ext cx="3679859" cy="28083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11560" y="1453065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例子</a:t>
            </a:r>
            <a:r>
              <a:rPr lang="en-US" altLang="zh-TW" sz="3200" dirty="0" smtClean="0"/>
              <a:t>︰</a:t>
            </a:r>
            <a:r>
              <a:rPr lang="zh-TW" altLang="en-US" sz="3200" dirty="0" smtClean="0"/>
              <a:t>一般添加鹽的即食紫菜含多少鹽呢？</a:t>
            </a:r>
            <a:endParaRPr lang="zh-HK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753599" y="5253136"/>
            <a:ext cx="425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一包</a:t>
            </a:r>
            <a:r>
              <a:rPr lang="en-US" altLang="zh-TW" sz="3200" dirty="0" smtClean="0"/>
              <a:t>5</a:t>
            </a:r>
            <a:r>
              <a:rPr lang="zh-TW" altLang="en-US" sz="3200" dirty="0" smtClean="0"/>
              <a:t>克</a:t>
            </a:r>
            <a:r>
              <a:rPr lang="zh-TW" altLang="en-US" sz="3200" dirty="0"/>
              <a:t>重</a:t>
            </a:r>
            <a:r>
              <a:rPr lang="zh-TW" altLang="en-US" sz="3200" dirty="0" smtClean="0"/>
              <a:t>的即食紫菜</a:t>
            </a:r>
            <a:endParaRPr lang="zh-HK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168278" y="4359814"/>
                <a:ext cx="3508178" cy="2093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 smtClean="0"/>
                  <a:t>含</a:t>
                </a:r>
                <a:r>
                  <a:rPr lang="en-US" altLang="zh-TW" dirty="0" smtClean="0"/>
                  <a:t>50</a:t>
                </a:r>
                <a:r>
                  <a:rPr lang="zh-TW" altLang="en-US" dirty="0" smtClean="0"/>
                  <a:t>毫克鈉</a:t>
                </a:r>
                <a:r>
                  <a:rPr lang="zh-TW" altLang="en-US" dirty="0"/>
                  <a:t>，就是大約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TW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zh-TW" altLang="en-US" dirty="0" smtClean="0">
                    <a:solidFill>
                      <a:srgbClr val="FF0000"/>
                    </a:solidFill>
                  </a:rPr>
                  <a:t>茶匙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的鹽</a:t>
                </a:r>
                <a:r>
                  <a:rPr lang="zh-TW" altLang="en-US" dirty="0" smtClean="0"/>
                  <a:t>。</a:t>
                </a:r>
                <a:r>
                  <a:rPr lang="zh-TW" altLang="en-US" dirty="0"/>
                  <a:t>別</a:t>
                </a:r>
                <a:r>
                  <a:rPr lang="zh-TW" altLang="en-US" dirty="0" smtClean="0"/>
                  <a:t>以為</a:t>
                </a:r>
                <a:r>
                  <a:rPr lang="zh-TW" altLang="en-US" dirty="0"/>
                  <a:t>很少，醫生說這種</a:t>
                </a:r>
                <a:r>
                  <a:rPr lang="zh-TW" altLang="en-US" dirty="0" smtClean="0"/>
                  <a:t>紫菜也屬於高鹽分的種類。選</a:t>
                </a:r>
                <a:r>
                  <a:rPr lang="zh-TW" altLang="en-US" dirty="0" smtClean="0">
                    <a:solidFill>
                      <a:srgbClr val="FF0000"/>
                    </a:solidFill>
                  </a:rPr>
                  <a:t>不加鹽的原味紫菜</a:t>
                </a:r>
                <a:r>
                  <a:rPr lang="zh-TW" altLang="en-US" dirty="0" smtClean="0"/>
                  <a:t>就健康了。</a:t>
                </a:r>
                <a:endParaRPr lang="zh-HK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278" y="4359814"/>
                <a:ext cx="3508178" cy="2093522"/>
              </a:xfrm>
              <a:prstGeom prst="rect">
                <a:avLst/>
              </a:prstGeom>
              <a:blipFill>
                <a:blip r:embed="rId4"/>
                <a:stretch>
                  <a:fillRect l="-3130" r="-3130" b="-5523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526" y="2420888"/>
            <a:ext cx="2909898" cy="1911162"/>
          </a:xfrm>
          <a:prstGeom prst="rect">
            <a:avLst/>
          </a:prstGeom>
        </p:spPr>
      </p:pic>
      <p:cxnSp>
        <p:nvCxnSpPr>
          <p:cNvPr id="9" name="直線單箭頭接點 8"/>
          <p:cNvCxnSpPr/>
          <p:nvPr/>
        </p:nvCxnSpPr>
        <p:spPr bwMode="auto">
          <a:xfrm flipH="1" flipV="1">
            <a:off x="6300192" y="3825044"/>
            <a:ext cx="1944216" cy="68407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700808"/>
            <a:ext cx="3560261" cy="4461688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 bwMode="auto">
          <a:xfrm>
            <a:off x="5220072" y="1556792"/>
            <a:ext cx="2016224" cy="702078"/>
          </a:xfrm>
          <a:prstGeom prst="wedgeRoundRectCallout">
            <a:avLst>
              <a:gd name="adj1" fmla="val -9024"/>
              <a:gd name="adj2" fmla="val 80434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我很健康！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59632" y="1772816"/>
            <a:ext cx="367240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高脂肪、高糖分和高鹽分的飲食對健康的影響</a:t>
            </a:r>
            <a:r>
              <a:rPr lang="en-US" altLang="zh-TW" sz="3600" dirty="0" smtClean="0"/>
              <a:t>︰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600" dirty="0"/>
              <a:t>蛀牙</a:t>
            </a:r>
            <a:endParaRPr lang="en-US" altLang="zh-TW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600" dirty="0" smtClean="0"/>
              <a:t>肥胖</a:t>
            </a:r>
            <a:endParaRPr lang="en-US" altLang="zh-TW" sz="3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600" dirty="0" smtClean="0"/>
              <a:t>血壓升高</a:t>
            </a:r>
            <a:endParaRPr lang="en-US" altLang="zh-TW" sz="3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600" dirty="0" smtClean="0"/>
              <a:t>影響血管健康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669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655" y="1556792"/>
            <a:ext cx="4761593" cy="4941167"/>
          </a:xfrm>
        </p:spPr>
      </p:pic>
      <p:sp>
        <p:nvSpPr>
          <p:cNvPr id="3" name="圓角矩形圖說文字 2"/>
          <p:cNvSpPr/>
          <p:nvPr/>
        </p:nvSpPr>
        <p:spPr bwMode="auto">
          <a:xfrm>
            <a:off x="395536" y="2636912"/>
            <a:ext cx="2016224" cy="1980220"/>
          </a:xfrm>
          <a:prstGeom prst="wedgeRoundRectCallout">
            <a:avLst>
              <a:gd name="adj1" fmla="val 74171"/>
              <a:gd name="adj2" fmla="val 35885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媽媽，我明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白了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。我以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後不</a:t>
            </a: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再天天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吃零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食。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圖說文字 4"/>
          <p:cNvSpPr/>
          <p:nvPr/>
        </p:nvSpPr>
        <p:spPr bwMode="auto">
          <a:xfrm>
            <a:off x="6300192" y="2116465"/>
            <a:ext cx="2664296" cy="3816944"/>
          </a:xfrm>
          <a:prstGeom prst="wedgeRoundRectCallout">
            <a:avLst>
              <a:gd name="adj1" fmla="val -62291"/>
              <a:gd name="adj2" fmla="val -20690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其實，小朋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友在兩餐之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間吃小食是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合適的，要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注意少吃油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炸、加</a:t>
            </a: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糖和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加鹽的種類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就較為健康。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83568" y="89948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聽完故事後</a:t>
            </a:r>
            <a:r>
              <a:rPr lang="en-US" altLang="zh-TW" sz="3200" dirty="0" smtClean="0"/>
              <a:t>…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2924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877" y="1556792"/>
            <a:ext cx="4145700" cy="4968552"/>
          </a:xfrm>
          <a:prstGeom prst="rect">
            <a:avLst/>
          </a:prstGeom>
        </p:spPr>
      </p:pic>
      <p:sp>
        <p:nvSpPr>
          <p:cNvPr id="5" name="矩形 7"/>
          <p:cNvSpPr>
            <a:spLocks noChangeArrowheads="1"/>
          </p:cNvSpPr>
          <p:nvPr/>
        </p:nvSpPr>
        <p:spPr bwMode="auto">
          <a:xfrm rot="615358">
            <a:off x="575690" y="131459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尋</a:t>
            </a:r>
            <a:endParaRPr lang="zh-HK" altLang="en-US" sz="8000" b="1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auto">
          <a:xfrm rot="20751981">
            <a:off x="1702321" y="119708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找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5"/>
          <p:cNvSpPr>
            <a:spLocks noChangeArrowheads="1"/>
          </p:cNvSpPr>
          <p:nvPr/>
        </p:nvSpPr>
        <p:spPr bwMode="auto">
          <a:xfrm rot="334861">
            <a:off x="4057422" y="1252517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 smtClean="0">
                <a:solidFill>
                  <a:srgbClr val="FF66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endParaRPr lang="zh-HK" altLang="en-US" sz="8000" b="1" dirty="0" smtClean="0">
              <a:solidFill>
                <a:srgbClr val="FF66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8"/>
          <p:cNvSpPr>
            <a:spLocks noChangeArrowheads="1"/>
          </p:cNvSpPr>
          <p:nvPr/>
        </p:nvSpPr>
        <p:spPr bwMode="auto">
          <a:xfrm rot="20751981">
            <a:off x="5306385" y="1252517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zh-HK" altLang="en-US" sz="80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 rot="334861">
            <a:off x="7627498" y="1197082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 smtClean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</a:t>
            </a:r>
            <a:endParaRPr lang="zh-HK" altLang="en-US" sz="8000" b="1" dirty="0" smtClean="0">
              <a:solidFill>
                <a:schemeClr val="accent5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 rot="20751981">
            <a:off x="6450543" y="118050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 smtClean="0">
                <a:solidFill>
                  <a:srgbClr val="92D05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蹤</a:t>
            </a:r>
            <a:endParaRPr lang="zh-HK" altLang="en-US" sz="8000" b="1" dirty="0" smtClean="0">
              <a:solidFill>
                <a:srgbClr val="92D05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5"/>
          <p:cNvSpPr>
            <a:spLocks noChangeArrowheads="1"/>
          </p:cNvSpPr>
          <p:nvPr/>
        </p:nvSpPr>
        <p:spPr bwMode="auto">
          <a:xfrm rot="334861">
            <a:off x="2867878" y="1191242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魔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724128" y="5733256"/>
            <a:ext cx="301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dirty="0" smtClean="0"/>
              <a:t>工作紙時間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192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389" y="1268760"/>
            <a:ext cx="4806309" cy="5502734"/>
          </a:xfrm>
        </p:spPr>
      </p:pic>
      <p:sp>
        <p:nvSpPr>
          <p:cNvPr id="5" name="圓角矩形圖說文字 4"/>
          <p:cNvSpPr/>
          <p:nvPr/>
        </p:nvSpPr>
        <p:spPr bwMode="auto">
          <a:xfrm>
            <a:off x="6918870" y="3194269"/>
            <a:ext cx="2045618" cy="1651715"/>
          </a:xfrm>
          <a:prstGeom prst="wedgeRoundRectCallout">
            <a:avLst>
              <a:gd name="adj1" fmla="val -69494"/>
              <a:gd name="adj2" fmla="val 27097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媽媽，我想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吃一個大大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的漢堡包！</a:t>
            </a:r>
            <a:endParaRPr lang="zh-HK" altLang="en-US" sz="2800" b="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圖說文字 5"/>
          <p:cNvSpPr/>
          <p:nvPr/>
        </p:nvSpPr>
        <p:spPr bwMode="auto">
          <a:xfrm>
            <a:off x="572146" y="2399946"/>
            <a:ext cx="1944216" cy="3240360"/>
          </a:xfrm>
          <a:prstGeom prst="wedgeRoundRectCallout">
            <a:avLst>
              <a:gd name="adj1" fmla="val 66359"/>
              <a:gd name="adj2" fmla="val -14924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這樣的份量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對於小食來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說實在太多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了，這樣吃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會影響你吃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晚餐的胃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口。</a:t>
            </a:r>
            <a:endParaRPr lang="zh-HK" altLang="en-US" sz="2800" b="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3350" y="836712"/>
            <a:ext cx="447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有一天，下午六時</a:t>
            </a:r>
            <a:r>
              <a:rPr lang="en-US" altLang="zh-TW" sz="3200" dirty="0" smtClean="0"/>
              <a:t>…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4293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08720"/>
            <a:ext cx="7920880" cy="201622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000" dirty="0" smtClean="0">
                <a:solidFill>
                  <a:srgbClr val="0070C0"/>
                </a:solidFill>
              </a:rPr>
              <a:t>每次吃小食的分量不宜多，進食</a:t>
            </a:r>
            <a:r>
              <a:rPr lang="zh-TW" altLang="en-US" sz="3000" dirty="0">
                <a:solidFill>
                  <a:srgbClr val="0070C0"/>
                </a:solidFill>
              </a:rPr>
              <a:t>的時候應與正餐相距</a:t>
            </a:r>
            <a:r>
              <a:rPr lang="en-US" altLang="zh-TW" sz="3000" dirty="0">
                <a:solidFill>
                  <a:srgbClr val="0070C0"/>
                </a:solidFill>
              </a:rPr>
              <a:t>1.5</a:t>
            </a:r>
            <a:r>
              <a:rPr lang="zh-TW" altLang="en-US" sz="3000" dirty="0">
                <a:solidFill>
                  <a:srgbClr val="0070C0"/>
                </a:solidFill>
              </a:rPr>
              <a:t>至</a:t>
            </a:r>
            <a:r>
              <a:rPr lang="en-US" altLang="zh-TW" sz="3000" dirty="0">
                <a:solidFill>
                  <a:srgbClr val="0070C0"/>
                </a:solidFill>
              </a:rPr>
              <a:t>2</a:t>
            </a:r>
            <a:r>
              <a:rPr lang="zh-TW" altLang="en-US" sz="3000" dirty="0" smtClean="0">
                <a:solidFill>
                  <a:srgbClr val="0070C0"/>
                </a:solidFill>
              </a:rPr>
              <a:t>小時。假如打算在晚上</a:t>
            </a:r>
            <a:r>
              <a:rPr lang="en-US" altLang="zh-TW" sz="3000" dirty="0" smtClean="0">
                <a:solidFill>
                  <a:srgbClr val="0070C0"/>
                </a:solidFill>
              </a:rPr>
              <a:t>7:00</a:t>
            </a:r>
            <a:r>
              <a:rPr lang="zh-TW" altLang="en-US" sz="3000" dirty="0" smtClean="0">
                <a:solidFill>
                  <a:srgbClr val="0070C0"/>
                </a:solidFill>
              </a:rPr>
              <a:t>吃晚飯，那麼在下午</a:t>
            </a:r>
            <a:r>
              <a:rPr lang="en-US" altLang="zh-TW" sz="3000" dirty="0" smtClean="0">
                <a:solidFill>
                  <a:srgbClr val="0070C0"/>
                </a:solidFill>
              </a:rPr>
              <a:t>4:00</a:t>
            </a:r>
            <a:r>
              <a:rPr lang="zh-TW" altLang="en-US" sz="3000" dirty="0" smtClean="0">
                <a:solidFill>
                  <a:srgbClr val="0070C0"/>
                </a:solidFill>
              </a:rPr>
              <a:t>吃一些小食是合適的，但若到了下午</a:t>
            </a:r>
            <a:r>
              <a:rPr lang="en-US" altLang="zh-TW" sz="3000" dirty="0" smtClean="0">
                <a:solidFill>
                  <a:srgbClr val="0070C0"/>
                </a:solidFill>
              </a:rPr>
              <a:t>6:00</a:t>
            </a:r>
            <a:r>
              <a:rPr lang="zh-TW" altLang="en-US" sz="3000" dirty="0" smtClean="0">
                <a:solidFill>
                  <a:srgbClr val="0070C0"/>
                </a:solidFill>
              </a:rPr>
              <a:t>又吃小食，就會影響晚飯的胃口了。以下分量剛剛好</a:t>
            </a:r>
            <a:r>
              <a:rPr lang="en-US" altLang="zh-TW" sz="3000" dirty="0">
                <a:solidFill>
                  <a:srgbClr val="0070C0"/>
                </a:solidFill>
              </a:rPr>
              <a:t>︰</a:t>
            </a:r>
            <a:endParaRPr lang="zh-HK" altLang="en-US" sz="3000" dirty="0">
              <a:solidFill>
                <a:srgbClr val="0070C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238" y="3464661"/>
            <a:ext cx="1953828" cy="18117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3637" y="3429000"/>
            <a:ext cx="1837639" cy="18339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63" t="6950" r="16485" b="10101"/>
          <a:stretch/>
        </p:blipFill>
        <p:spPr>
          <a:xfrm>
            <a:off x="6121235" y="3464661"/>
            <a:ext cx="2123173" cy="181809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000238" y="5429071"/>
            <a:ext cx="195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 smtClean="0"/>
              <a:t>1</a:t>
            </a:r>
            <a:r>
              <a:rPr lang="zh-TW" altLang="en-US" dirty="0" smtClean="0"/>
              <a:t>隻雞蛋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614025" y="5325374"/>
            <a:ext cx="1953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 smtClean="0"/>
              <a:t>1</a:t>
            </a:r>
            <a:r>
              <a:rPr lang="zh-TW" altLang="en-US" dirty="0" smtClean="0"/>
              <a:t>個蘋果</a:t>
            </a:r>
            <a:endParaRPr lang="en-US" altLang="zh-TW" dirty="0" smtClean="0"/>
          </a:p>
          <a:p>
            <a:pPr algn="ctr"/>
            <a:r>
              <a:rPr lang="zh-TW" altLang="en-US" sz="1800" dirty="0" smtClean="0"/>
              <a:t>（中等大小）</a:t>
            </a:r>
            <a:endParaRPr lang="zh-HK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46564" y="5427331"/>
                <a:ext cx="1953828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zh-HK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dirty="0" smtClean="0"/>
                  <a:t>碗粟米</a:t>
                </a:r>
                <a:endParaRPr lang="zh-HK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564" y="5427331"/>
                <a:ext cx="1953828" cy="613886"/>
              </a:xfrm>
              <a:prstGeom prst="rect">
                <a:avLst/>
              </a:prstGeom>
              <a:blipFill>
                <a:blip r:embed="rId8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/>
          <p:cNvSpPr txBox="1"/>
          <p:nvPr/>
        </p:nvSpPr>
        <p:spPr>
          <a:xfrm>
            <a:off x="755576" y="6264575"/>
            <a:ext cx="6576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0" dirty="0" smtClean="0"/>
              <a:t>資料來源</a:t>
            </a:r>
            <a:r>
              <a:rPr lang="en-US" altLang="zh-TW" sz="1600" b="0" dirty="0" smtClean="0"/>
              <a:t>︰</a:t>
            </a:r>
            <a:r>
              <a:rPr lang="zh-HK" altLang="en-US" sz="1600" b="0" dirty="0"/>
              <a:t>衞生署（</a:t>
            </a:r>
            <a:r>
              <a:rPr lang="en-US" altLang="zh-TW" sz="1600" b="0" dirty="0" err="1"/>
              <a:t>n.d.</a:t>
            </a:r>
            <a:r>
              <a:rPr lang="zh-TW" altLang="en-US" sz="1600" b="0" dirty="0"/>
              <a:t>）。</a:t>
            </a:r>
            <a:r>
              <a:rPr lang="zh-HK" altLang="en-US" sz="1600" b="0" dirty="0"/>
              <a:t>有「營」小食。檢索自</a:t>
            </a:r>
            <a:r>
              <a:rPr lang="en-US" altLang="zh-HK" sz="1600" b="0" dirty="0"/>
              <a:t>︰</a:t>
            </a:r>
            <a:r>
              <a:rPr lang="en-US" altLang="zh-TW" sz="1600" b="0" dirty="0">
                <a:latin typeface="Arial Narrow" panose="020B0606020202030204" pitchFamily="34" charset="0"/>
              </a:rPr>
              <a:t>http://www.cheu.gov.hk/b5/resources/exhibition_details.asp?id=2577&amp;HTMLorText=0</a:t>
            </a:r>
            <a:endParaRPr lang="zh-HK" altLang="en-US" sz="16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391" y="1556792"/>
            <a:ext cx="1822673" cy="199626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324" y="1556792"/>
            <a:ext cx="2312599" cy="19995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340" y="4201125"/>
            <a:ext cx="1904773" cy="197104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412" y="4215633"/>
            <a:ext cx="2160240" cy="190009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8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1568166"/>
            <a:ext cx="2160240" cy="1984887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115616" y="3553053"/>
            <a:ext cx="212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</a:t>
            </a:r>
            <a:r>
              <a:rPr lang="zh-TW" altLang="en-US" dirty="0" smtClean="0"/>
              <a:t>至</a:t>
            </a:r>
            <a:r>
              <a:rPr lang="en-US" altLang="zh-TW" dirty="0" smtClean="0"/>
              <a:t>3</a:t>
            </a:r>
            <a:r>
              <a:rPr lang="zh-TW" altLang="en-US" dirty="0" smtClean="0"/>
              <a:t>隻蒸餃子</a:t>
            </a:r>
            <a:endParaRPr lang="zh-HK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280817" y="6145341"/>
            <a:ext cx="217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 smtClean="0"/>
              <a:t>1</a:t>
            </a:r>
            <a:r>
              <a:rPr lang="zh-TW" altLang="en-US" dirty="0" smtClean="0"/>
              <a:t>杯低脂奶</a:t>
            </a:r>
            <a:endParaRPr lang="zh-HK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971600" y="6115724"/>
            <a:ext cx="239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4</a:t>
            </a:r>
            <a:r>
              <a:rPr lang="zh-TW" altLang="en-US" dirty="0" smtClean="0"/>
              <a:t>至</a:t>
            </a:r>
            <a:r>
              <a:rPr lang="en-US" altLang="zh-TW" dirty="0" smtClean="0"/>
              <a:t>6</a:t>
            </a:r>
            <a:r>
              <a:rPr lang="zh-TW" altLang="en-US" dirty="0" smtClean="0"/>
              <a:t>塊原味餅乾</a:t>
            </a:r>
            <a:endParaRPr lang="zh-HK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757810" y="98274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</a:rPr>
              <a:t>以下分量剛剛好</a:t>
            </a:r>
            <a:r>
              <a:rPr lang="en-US" altLang="zh-TW" sz="2800" dirty="0">
                <a:solidFill>
                  <a:srgbClr val="0070C0"/>
                </a:solidFill>
              </a:rPr>
              <a:t>︰</a:t>
            </a:r>
            <a:endParaRPr lang="zh-HK" altLang="en-US" sz="28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3642873" y="3561459"/>
            <a:ext cx="241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3</a:t>
            </a:r>
            <a:r>
              <a:rPr lang="zh-TW" altLang="en-US" dirty="0" smtClean="0"/>
              <a:t>至</a:t>
            </a:r>
            <a:r>
              <a:rPr lang="en-US" altLang="zh-TW" dirty="0" smtClean="0"/>
              <a:t>5</a:t>
            </a:r>
            <a:r>
              <a:rPr lang="zh-TW" altLang="en-US" dirty="0" smtClean="0"/>
              <a:t>粒魚蓉燒賣</a:t>
            </a:r>
            <a:endParaRPr lang="zh-HK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188949" y="3514462"/>
                <a:ext cx="2415499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zh-TW" altLang="en-US" i="1" dirty="0">
                        <a:latin typeface="Cambria Math" panose="02040503050406030204" pitchFamily="18" charset="0"/>
                      </a:rPr>
                      <m:t>杯純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橙</m:t>
                    </m:r>
                  </m:oMath>
                </a14:m>
                <a:r>
                  <a:rPr lang="zh-TW" altLang="en-US" dirty="0" smtClean="0"/>
                  <a:t>汁</a:t>
                </a:r>
                <a:endParaRPr lang="zh-HK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949" y="3514462"/>
                <a:ext cx="2415499" cy="614655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8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6570" y="4201125"/>
            <a:ext cx="2183581" cy="1876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699684" y="6001325"/>
                <a:ext cx="2240467" cy="852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HK" dirty="0" smtClean="0"/>
                  <a:t>1</a:t>
                </a:r>
                <a:r>
                  <a:rPr lang="zh-TW" altLang="en-US" dirty="0" smtClean="0"/>
                  <a:t>片麵包</a:t>
                </a:r>
                <a:endParaRPr lang="en-US" altLang="zh-TW" dirty="0" smtClean="0"/>
              </a:p>
              <a:p>
                <a:pPr algn="ctr"/>
                <a:r>
                  <a:rPr lang="zh-TW" altLang="en-US" sz="1800" dirty="0" smtClean="0"/>
                  <a:t>（塗</a:t>
                </a:r>
                <a:r>
                  <a:rPr lang="en-US" altLang="zh-TW" sz="1800" dirty="0" smtClean="0"/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1800" dirty="0" smtClean="0"/>
                  <a:t>茶匙花生醬）</a:t>
                </a:r>
                <a:endParaRPr lang="zh-HK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684" y="6001325"/>
                <a:ext cx="2240467" cy="852798"/>
              </a:xfrm>
              <a:prstGeom prst="rect">
                <a:avLst/>
              </a:prstGeom>
              <a:blipFill>
                <a:blip r:embed="rId15"/>
                <a:stretch>
                  <a:fillRect l="-2452" t="-5714" r="-2452" b="-4286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1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622287"/>
            <a:ext cx="4770412" cy="4965122"/>
          </a:xfrm>
          <a:prstGeom prst="rect">
            <a:avLst/>
          </a:prstGeom>
        </p:spPr>
      </p:pic>
      <p:sp>
        <p:nvSpPr>
          <p:cNvPr id="5" name="等腰三角形 4"/>
          <p:cNvSpPr/>
          <p:nvPr/>
        </p:nvSpPr>
        <p:spPr bwMode="auto">
          <a:xfrm rot="20916777">
            <a:off x="5638913" y="1674297"/>
            <a:ext cx="2816093" cy="2614579"/>
          </a:xfrm>
          <a:prstGeom prst="triangle">
            <a:avLst/>
          </a:prstGeom>
          <a:gradFill>
            <a:gsLst>
              <a:gs pos="0">
                <a:srgbClr val="FF0000"/>
              </a:gs>
              <a:gs pos="74000">
                <a:schemeClr val="bg1"/>
              </a:gs>
              <a:gs pos="83000">
                <a:srgbClr val="FFFF66"/>
              </a:gs>
              <a:gs pos="100000">
                <a:schemeClr val="bg1"/>
              </a:gs>
            </a:gsLst>
            <a:lin ang="5400000" scaled="1"/>
          </a:gradFill>
          <a:ln w="381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4663">
            <a:off x="7107084" y="1626237"/>
            <a:ext cx="1461020" cy="22886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8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79221" y="2720548"/>
            <a:ext cx="2578705" cy="1544325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9750" l="0" r="100000">
                        <a14:foregroundMark x1="59592" y1="2250" x2="66122" y2="2000"/>
                        <a14:foregroundMark x1="66122" y1="2000" x2="67755" y2="5750"/>
                        <a14:foregroundMark x1="67755" y1="5750" x2="66122" y2="12250"/>
                        <a14:foregroundMark x1="66735" y1="8250" x2="61224" y2="23750"/>
                        <a14:foregroundMark x1="64490" y1="3500" x2="67959" y2="8000"/>
                        <a14:foregroundMark x1="62449" y1="3500" x2="65714" y2="6750"/>
                        <a14:foregroundMark x1="59388" y1="3500" x2="64490" y2="4250"/>
                        <a14:foregroundMark x1="66122" y1="2000" x2="68980" y2="6500"/>
                        <a14:foregroundMark x1="68571" y1="4750" x2="68367" y2="9000"/>
                        <a14:foregroundMark x1="68571" y1="8000" x2="62449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0" y="3536064"/>
            <a:ext cx="3960440" cy="3233012"/>
          </a:xfrm>
        </p:spPr>
      </p:pic>
      <p:sp>
        <p:nvSpPr>
          <p:cNvPr id="9" name="圓角矩形圖說文字 8"/>
          <p:cNvSpPr/>
          <p:nvPr/>
        </p:nvSpPr>
        <p:spPr bwMode="auto">
          <a:xfrm>
            <a:off x="3439166" y="725178"/>
            <a:ext cx="4749707" cy="1165904"/>
          </a:xfrm>
          <a:prstGeom prst="wedgeRoundRectCallout">
            <a:avLst>
              <a:gd name="adj1" fmla="val -36115"/>
              <a:gd name="adj2" fmla="val 73571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我不喜歡蔬菜，只愛吃炸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薯片、</a:t>
            </a:r>
            <a:r>
              <a:rPr lang="zh-TW" altLang="en-US" sz="2800" b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鹹</a:t>
            </a: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紫菜和快餐食物！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27584" y="837256"/>
            <a:ext cx="211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有一天</a:t>
            </a:r>
            <a:r>
              <a:rPr lang="en-US" altLang="zh-TW" sz="3200" dirty="0" smtClean="0"/>
              <a:t>…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8741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908720"/>
            <a:ext cx="4794679" cy="5616624"/>
          </a:xfrm>
          <a:prstGeom prst="rect">
            <a:avLst/>
          </a:prstGeom>
        </p:spPr>
      </p:pic>
      <p:sp>
        <p:nvSpPr>
          <p:cNvPr id="3" name="圓角矩形圖說文字 2"/>
          <p:cNvSpPr/>
          <p:nvPr/>
        </p:nvSpPr>
        <p:spPr bwMode="auto">
          <a:xfrm>
            <a:off x="323528" y="1992002"/>
            <a:ext cx="2088232" cy="2661134"/>
          </a:xfrm>
          <a:prstGeom prst="wedgeRoundRectCallout">
            <a:avLst>
              <a:gd name="adj1" fmla="val 66662"/>
              <a:gd name="adj2" fmla="val -20998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市面上的小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食林林總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總，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你要學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選擇健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康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的種類</a:t>
            </a: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啊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圖說文字 3"/>
          <p:cNvSpPr/>
          <p:nvPr/>
        </p:nvSpPr>
        <p:spPr bwMode="auto">
          <a:xfrm>
            <a:off x="6876256" y="3501008"/>
            <a:ext cx="1800200" cy="2592288"/>
          </a:xfrm>
          <a:prstGeom prst="wedgeRoundRectCallout">
            <a:avLst>
              <a:gd name="adj1" fmla="val -75462"/>
              <a:gd name="adj2" fmla="val -33775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我又知道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小食的分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量，學習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為自己預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備小食！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圖說文字 4"/>
          <p:cNvSpPr/>
          <p:nvPr/>
        </p:nvSpPr>
        <p:spPr bwMode="auto">
          <a:xfrm>
            <a:off x="6630838" y="1508784"/>
            <a:ext cx="2045618" cy="1536176"/>
          </a:xfrm>
          <a:prstGeom prst="wedgeRoundRectCallout">
            <a:avLst>
              <a:gd name="adj1" fmla="val -72287"/>
              <a:gd name="adj2" fmla="val 48071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我已知道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常吃零食</a:t>
            </a:r>
            <a:r>
              <a:rPr lang="zh-TW" altLang="en-US" sz="2800" b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2800" b="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壞處。</a:t>
            </a:r>
            <a:endParaRPr lang="zh-HK" altLang="en-US" sz="2800" b="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05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060848"/>
            <a:ext cx="1983380" cy="2952367"/>
          </a:xfrm>
          <a:prstGeom prst="rect">
            <a:avLst/>
          </a:prstGeom>
        </p:spPr>
      </p:pic>
      <p:sp>
        <p:nvSpPr>
          <p:cNvPr id="5" name="矩形圖說文字 4"/>
          <p:cNvSpPr/>
          <p:nvPr/>
        </p:nvSpPr>
        <p:spPr>
          <a:xfrm>
            <a:off x="1270446" y="5157192"/>
            <a:ext cx="1933402" cy="1661645"/>
          </a:xfrm>
          <a:prstGeom prst="wedgeRectCallout">
            <a:avLst>
              <a:gd name="adj1" fmla="val 7439"/>
              <a:gd name="adj2" fmla="val -71422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將「適宜選擇」的綠燈小食卡放在框內</a:t>
            </a:r>
            <a:endParaRPr lang="zh-TW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00" y="1998464"/>
            <a:ext cx="2108949" cy="3014751"/>
          </a:xfrm>
          <a:prstGeom prst="rect">
            <a:avLst/>
          </a:prstGeom>
        </p:spPr>
      </p:pic>
      <p:sp>
        <p:nvSpPr>
          <p:cNvPr id="7" name="矩形圖說文字 6"/>
          <p:cNvSpPr/>
          <p:nvPr/>
        </p:nvSpPr>
        <p:spPr>
          <a:xfrm>
            <a:off x="3995936" y="5149026"/>
            <a:ext cx="1928753" cy="1662372"/>
          </a:xfrm>
          <a:prstGeom prst="wedgeRectCallout">
            <a:avLst>
              <a:gd name="adj1" fmla="val 236"/>
              <a:gd name="adj2" fmla="val -139368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將「限量選擇」的黃燈小食卡放在框內</a:t>
            </a:r>
          </a:p>
        </p:txBody>
      </p:sp>
      <p:pic>
        <p:nvPicPr>
          <p:cNvPr id="8" name="圖片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027264"/>
            <a:ext cx="2088777" cy="2985951"/>
          </a:xfrm>
          <a:prstGeom prst="rect">
            <a:avLst/>
          </a:prstGeom>
        </p:spPr>
      </p:pic>
      <p:sp>
        <p:nvSpPr>
          <p:cNvPr id="9" name="矩形圖說文字 8"/>
          <p:cNvSpPr/>
          <p:nvPr/>
        </p:nvSpPr>
        <p:spPr>
          <a:xfrm>
            <a:off x="7020817" y="5152075"/>
            <a:ext cx="1728192" cy="1661301"/>
          </a:xfrm>
          <a:prstGeom prst="wedgeRectCallout">
            <a:avLst>
              <a:gd name="adj1" fmla="val -44016"/>
              <a:gd name="adj2" fmla="val -196649"/>
            </a:avLst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將「少選為佳」的紅燈小食卡放在框內</a:t>
            </a:r>
            <a:endParaRPr lang="zh-TW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 rot="615358">
            <a:off x="3960110" y="69528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紅</a:t>
            </a:r>
            <a:endParaRPr lang="zh-HK" altLang="en-US" sz="8000" b="1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 rot="20751981">
            <a:off x="5247687" y="61925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>
                <a:solidFill>
                  <a:srgbClr val="92D05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綠</a:t>
            </a:r>
            <a:endParaRPr lang="zh-HK" altLang="en-US" sz="8000" b="1" dirty="0" smtClean="0">
              <a:solidFill>
                <a:srgbClr val="92D05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5"/>
          <p:cNvSpPr>
            <a:spLocks noChangeArrowheads="1"/>
          </p:cNvSpPr>
          <p:nvPr/>
        </p:nvSpPr>
        <p:spPr bwMode="auto">
          <a:xfrm rot="334861">
            <a:off x="2605497" y="532402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 rot="334861">
            <a:off x="6540286" y="61302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>
                <a:solidFill>
                  <a:srgbClr val="FFFF00"/>
                </a:solidFill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燈</a:t>
            </a:r>
            <a:endParaRPr lang="zh-HK" altLang="en-US" sz="8000" b="1" dirty="0" smtClean="0">
              <a:solidFill>
                <a:srgbClr val="FFFF00"/>
              </a:solidFill>
              <a:effectLst>
                <a:glow rad="127000">
                  <a:schemeClr val="bg2">
                    <a:lumMod val="75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6"/>
          <p:cNvSpPr>
            <a:spLocks noChangeArrowheads="1"/>
          </p:cNvSpPr>
          <p:nvPr/>
        </p:nvSpPr>
        <p:spPr bwMode="auto">
          <a:xfrm rot="21288933">
            <a:off x="1305186" y="61884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>
                <a:solidFill>
                  <a:srgbClr val="9954CC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endParaRPr lang="zh-HK" altLang="en-US" sz="8000" b="1" dirty="0" smtClean="0">
              <a:solidFill>
                <a:srgbClr val="9954CC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10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98" y="626905"/>
            <a:ext cx="1054206" cy="156924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700" y="506962"/>
            <a:ext cx="2644492" cy="21687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766" y="484210"/>
            <a:ext cx="2595129" cy="22220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511338"/>
            <a:ext cx="2825553" cy="220847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399" y="2688764"/>
            <a:ext cx="2592286" cy="20346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25" t="10101" r="16138" b="15351"/>
          <a:stretch/>
        </p:blipFill>
        <p:spPr>
          <a:xfrm>
            <a:off x="3668465" y="2688764"/>
            <a:ext cx="2665081" cy="20346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546" y="2688764"/>
            <a:ext cx="2810454" cy="201869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693" y="4723396"/>
            <a:ext cx="2625270" cy="216198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217" t="-250" r="9616" b="11110"/>
          <a:stretch/>
        </p:blipFill>
        <p:spPr>
          <a:xfrm>
            <a:off x="3667963" y="4707459"/>
            <a:ext cx="2686692" cy="212529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37" y="4705480"/>
            <a:ext cx="2806563" cy="215452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4000" kern="100" dirty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適宜</a:t>
            </a:r>
            <a:r>
              <a:rPr lang="zh-TW" altLang="zh-HK" sz="4000" kern="100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4000" kern="100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的小食</a:t>
            </a:r>
            <a:endParaRPr lang="zh-HK" altLang="en-US" sz="4000" dirty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30240" y="2214010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HK" dirty="0">
                <a:effectLst>
                  <a:glow rad="127000">
                    <a:schemeClr val="bg1"/>
                  </a:glow>
                </a:effectLst>
              </a:rPr>
              <a:t>1.</a:t>
            </a:r>
            <a:r>
              <a:rPr lang="zh-TW" altLang="zh-HK" dirty="0">
                <a:effectLst>
                  <a:glow rad="127000">
                    <a:schemeClr val="bg1"/>
                  </a:glow>
                </a:effectLst>
              </a:rPr>
              <a:t>麥包</a:t>
            </a:r>
            <a:endParaRPr lang="zh-HK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00058" y="6339569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23.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車厘茄</a:t>
            </a:r>
          </a:p>
        </p:txBody>
      </p:sp>
      <p:sp>
        <p:nvSpPr>
          <p:cNvPr id="18" name="矩形 17"/>
          <p:cNvSpPr/>
          <p:nvPr/>
        </p:nvSpPr>
        <p:spPr>
          <a:xfrm>
            <a:off x="1248294" y="6395820"/>
            <a:ext cx="221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22.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雜菜沙律</a:t>
            </a:r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(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少醬</a:t>
            </a:r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)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46874" y="418201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12.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烚番薯</a:t>
            </a:r>
          </a:p>
        </p:txBody>
      </p:sp>
      <p:sp>
        <p:nvSpPr>
          <p:cNvPr id="20" name="矩形 19"/>
          <p:cNvSpPr/>
          <p:nvPr/>
        </p:nvSpPr>
        <p:spPr>
          <a:xfrm>
            <a:off x="4317049" y="4201807"/>
            <a:ext cx="1475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11.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烚粟米</a:t>
            </a:r>
          </a:p>
        </p:txBody>
      </p:sp>
      <p:sp>
        <p:nvSpPr>
          <p:cNvPr id="21" name="矩形 20"/>
          <p:cNvSpPr/>
          <p:nvPr/>
        </p:nvSpPr>
        <p:spPr>
          <a:xfrm>
            <a:off x="1659972" y="4211676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6.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蒸饅頭</a:t>
            </a:r>
          </a:p>
        </p:txBody>
      </p:sp>
      <p:sp>
        <p:nvSpPr>
          <p:cNvPr id="22" name="矩形 21"/>
          <p:cNvSpPr/>
          <p:nvPr/>
        </p:nvSpPr>
        <p:spPr>
          <a:xfrm>
            <a:off x="7200762" y="2196346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5.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提子包</a:t>
            </a:r>
          </a:p>
        </p:txBody>
      </p:sp>
      <p:sp>
        <p:nvSpPr>
          <p:cNvPr id="23" name="矩形 22"/>
          <p:cNvSpPr/>
          <p:nvPr/>
        </p:nvSpPr>
        <p:spPr>
          <a:xfrm>
            <a:off x="3758857" y="2236802"/>
            <a:ext cx="2685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2.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花生醬多士（少醬）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61755" y="6329285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24.</a:t>
            </a:r>
            <a:r>
              <a:rPr lang="zh-TW" altLang="zh-HK" dirty="0">
                <a:effectLst>
                  <a:glow rad="127000">
                    <a:schemeClr val="bg1"/>
                  </a:glow>
                </a:effectLst>
              </a:rPr>
              <a:t>新鮮水果</a:t>
            </a:r>
            <a:endParaRPr lang="zh-HK" altLang="en-US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7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內容版面配置區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4452" y="286420"/>
            <a:ext cx="252319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642" y="286420"/>
            <a:ext cx="2780008" cy="2232247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5" y="286420"/>
            <a:ext cx="2808312" cy="22322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201" t="19551" r="21651" b="9685"/>
          <a:stretch/>
        </p:blipFill>
        <p:spPr>
          <a:xfrm>
            <a:off x="979839" y="2556268"/>
            <a:ext cx="2623502" cy="2160241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153" y="2518669"/>
            <a:ext cx="2825321" cy="21602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1800" y="838200"/>
            <a:ext cx="7772400" cy="1143000"/>
          </a:xfrm>
        </p:spPr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90" t="7785" r="16317" b="9181"/>
          <a:stretch/>
        </p:blipFill>
        <p:spPr>
          <a:xfrm>
            <a:off x="1023691" y="260648"/>
            <a:ext cx="2523190" cy="2304256"/>
          </a:xfrm>
        </p:spPr>
      </p:pic>
      <p:pic>
        <p:nvPicPr>
          <p:cNvPr id="5" name="圖片 4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98" y="626905"/>
            <a:ext cx="1054206" cy="15692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287" t="21651" r="19907" b="13250"/>
          <a:stretch/>
        </p:blipFill>
        <p:spPr>
          <a:xfrm>
            <a:off x="3546881" y="260648"/>
            <a:ext cx="2780008" cy="22322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731" t="11496" r="19679" b="26008"/>
          <a:stretch/>
        </p:blipFill>
        <p:spPr>
          <a:xfrm>
            <a:off x="6283184" y="260648"/>
            <a:ext cx="2808312" cy="22322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201" t="19551" r="21651" b="9685"/>
          <a:stretch/>
        </p:blipFill>
        <p:spPr>
          <a:xfrm>
            <a:off x="979078" y="2530496"/>
            <a:ext cx="2623502" cy="216024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439" t="20999" r="22437" b="22804"/>
          <a:stretch/>
        </p:blipFill>
        <p:spPr>
          <a:xfrm>
            <a:off x="3577392" y="2492897"/>
            <a:ext cx="2825321" cy="21602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350" y="2492895"/>
            <a:ext cx="2769146" cy="222361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4667821"/>
            <a:ext cx="2687692" cy="216023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185" t="19386" r="15736" b="9298"/>
          <a:stretch/>
        </p:blipFill>
        <p:spPr>
          <a:xfrm>
            <a:off x="5047932" y="4663155"/>
            <a:ext cx="2836436" cy="216490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101032" y="1832084"/>
            <a:ext cx="2425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000" dirty="0">
                <a:effectLst>
                  <a:glow rad="127000">
                    <a:schemeClr val="bg1"/>
                  </a:glow>
                </a:effectLst>
              </a:rPr>
              <a:t>25.</a:t>
            </a:r>
            <a:r>
              <a:rPr lang="zh-HK" altLang="en-US" sz="2000" dirty="0" smtClean="0">
                <a:effectLst>
                  <a:glow rad="127000">
                    <a:schemeClr val="bg1"/>
                  </a:glow>
                </a:effectLst>
              </a:rPr>
              <a:t>葡萄乾</a:t>
            </a:r>
            <a:endParaRPr lang="en-US" altLang="zh-HK" sz="2000" dirty="0" smtClean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zh-TW" altLang="en-US" sz="2000" dirty="0" smtClean="0">
                <a:effectLst>
                  <a:glow rad="127000">
                    <a:schemeClr val="bg1"/>
                  </a:glow>
                </a:effectLst>
              </a:rPr>
              <a:t>（無添加糖）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91862" y="1963481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35.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低脂奶</a:t>
            </a:r>
          </a:p>
        </p:txBody>
      </p:sp>
      <p:sp>
        <p:nvSpPr>
          <p:cNvPr id="17" name="矩形 16"/>
          <p:cNvSpPr/>
          <p:nvPr/>
        </p:nvSpPr>
        <p:spPr>
          <a:xfrm>
            <a:off x="4125930" y="1724362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sz="2000" dirty="0">
                <a:effectLst>
                  <a:glow rad="127000">
                    <a:schemeClr val="bg1"/>
                  </a:glow>
                </a:effectLst>
              </a:rPr>
              <a:t>26.</a:t>
            </a:r>
            <a:r>
              <a:rPr lang="zh-HK" altLang="en-US" sz="2000" dirty="0">
                <a:effectLst>
                  <a:glow rad="127000">
                    <a:schemeClr val="bg1"/>
                  </a:glow>
                </a:effectLst>
              </a:rPr>
              <a:t>杏脯</a:t>
            </a:r>
            <a:r>
              <a:rPr lang="zh-HK" altLang="en-US" sz="2000" dirty="0" smtClean="0">
                <a:effectLst>
                  <a:glow rad="127000">
                    <a:schemeClr val="bg1"/>
                  </a:glow>
                </a:effectLst>
              </a:rPr>
              <a:t>乾</a:t>
            </a:r>
            <a:endParaRPr lang="en-US" altLang="zh-HK" sz="2000" dirty="0" smtClean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zh-TW" altLang="en-US" sz="2000" dirty="0" smtClean="0">
                <a:effectLst>
                  <a:glow rad="127000">
                    <a:schemeClr val="bg1"/>
                  </a:glow>
                </a:effectLst>
              </a:rPr>
              <a:t>（無添加糖）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75017" y="4152932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44.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烚蛋</a:t>
            </a:r>
          </a:p>
        </p:txBody>
      </p:sp>
      <p:sp>
        <p:nvSpPr>
          <p:cNvPr id="20" name="矩形 19"/>
          <p:cNvSpPr/>
          <p:nvPr/>
        </p:nvSpPr>
        <p:spPr>
          <a:xfrm>
            <a:off x="1023740" y="4228957"/>
            <a:ext cx="2557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>
                <a:effectLst>
                  <a:glow rad="127000">
                    <a:schemeClr val="bg1"/>
                  </a:glow>
                </a:effectLst>
              </a:rPr>
              <a:t>37.</a:t>
            </a:r>
            <a:r>
              <a:rPr lang="zh-HK" altLang="en-US" sz="2000" dirty="0">
                <a:effectLst>
                  <a:glow rad="127000">
                    <a:schemeClr val="bg1"/>
                  </a:glow>
                </a:effectLst>
              </a:rPr>
              <a:t>原味乳酪（低脂）</a:t>
            </a:r>
          </a:p>
        </p:txBody>
      </p:sp>
      <p:sp>
        <p:nvSpPr>
          <p:cNvPr id="21" name="矩形 20"/>
          <p:cNvSpPr/>
          <p:nvPr/>
        </p:nvSpPr>
        <p:spPr>
          <a:xfrm>
            <a:off x="6723149" y="4088979"/>
            <a:ext cx="1916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46.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原味果仁</a:t>
            </a:r>
          </a:p>
        </p:txBody>
      </p:sp>
      <p:sp>
        <p:nvSpPr>
          <p:cNvPr id="22" name="矩形 21"/>
          <p:cNvSpPr/>
          <p:nvPr/>
        </p:nvSpPr>
        <p:spPr>
          <a:xfrm>
            <a:off x="2339752" y="6312419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effectLst>
                  <a:glow rad="127000">
                    <a:schemeClr val="bg1"/>
                  </a:glow>
                </a:effectLst>
              </a:rPr>
              <a:t>50.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</a:rPr>
              <a:t>豆漿（低糖）</a:t>
            </a:r>
            <a:endParaRPr lang="zh-HK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10218" y="6340906"/>
            <a:ext cx="3070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effectLst>
                  <a:glow rad="127000">
                    <a:schemeClr val="bg1"/>
                  </a:glow>
                </a:effectLst>
              </a:rPr>
              <a:t>51.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豆腐花（無糖或少糖）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4000" kern="100" dirty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適宜</a:t>
            </a:r>
            <a:r>
              <a:rPr lang="zh-TW" altLang="zh-HK" sz="4000" kern="100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4000" kern="100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的小食</a:t>
            </a:r>
            <a:endParaRPr lang="zh-HK" altLang="en-US" sz="4000" dirty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895295" y="6428184"/>
            <a:ext cx="914400" cy="457200"/>
          </a:xfrm>
        </p:spPr>
        <p:txBody>
          <a:bodyPr/>
          <a:lstStyle/>
          <a:p>
            <a:fld id="{9C56E978-110B-4F34-A496-D1D7E409CBCB}" type="slidenum">
              <a:rPr lang="en-US" altLang="zh-TW" smtClean="0"/>
              <a:pPr/>
              <a:t>23</a:t>
            </a:fld>
            <a:endParaRPr lang="en-US" altLang="zh-TW" sz="1100" dirty="0"/>
          </a:p>
        </p:txBody>
      </p:sp>
    </p:spTree>
    <p:extLst>
      <p:ext uri="{BB962C8B-B14F-4D97-AF65-F5344CB8AC3E}">
        <p14:creationId xmlns:p14="http://schemas.microsoft.com/office/powerpoint/2010/main" val="35484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7" y="764705"/>
            <a:ext cx="1001356" cy="14314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kern="100" dirty="0" smtClean="0">
                <a:solidFill>
                  <a:srgbClr val="FFFF00"/>
                </a:solidFill>
                <a:effectLst>
                  <a:glow rad="127000">
                    <a:schemeClr val="accent4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限量</a:t>
            </a:r>
            <a:r>
              <a:rPr lang="zh-TW" altLang="zh-HK" sz="4000" kern="100" dirty="0" smtClean="0">
                <a:solidFill>
                  <a:srgbClr val="FFFF00"/>
                </a:solidFill>
                <a:effectLst>
                  <a:glow rad="127000">
                    <a:schemeClr val="accent4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4000" kern="100" dirty="0" smtClean="0">
                <a:solidFill>
                  <a:srgbClr val="FFFF00"/>
                </a:solidFill>
                <a:effectLst>
                  <a:glow rad="127000">
                    <a:schemeClr val="accent4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的小食</a:t>
            </a:r>
            <a:endParaRPr lang="zh-HK" altLang="en-US" sz="4000" dirty="0">
              <a:solidFill>
                <a:srgbClr val="FFFF00"/>
              </a:solidFill>
              <a:effectLst>
                <a:glow rad="127000">
                  <a:schemeClr val="accent4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613" y="222494"/>
            <a:ext cx="2499275" cy="216820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188640"/>
            <a:ext cx="2788923" cy="22127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810" y="130242"/>
            <a:ext cx="2827701" cy="221863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145" t="4035" r="13848" b="10659"/>
          <a:stretch/>
        </p:blipFill>
        <p:spPr>
          <a:xfrm>
            <a:off x="1043608" y="2390704"/>
            <a:ext cx="2520280" cy="24064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897" y="2401667"/>
            <a:ext cx="2776913" cy="237626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09" t="-1" r="1501" b="772"/>
          <a:stretch/>
        </p:blipFill>
        <p:spPr>
          <a:xfrm>
            <a:off x="6364818" y="2348888"/>
            <a:ext cx="2815693" cy="244826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8" t="3080" r="13860" b="10678"/>
          <a:stretch/>
        </p:blipFill>
        <p:spPr>
          <a:xfrm>
            <a:off x="1043608" y="4797151"/>
            <a:ext cx="2520280" cy="208006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56" t="9241" r="14602" b="15265"/>
          <a:stretch/>
        </p:blipFill>
        <p:spPr>
          <a:xfrm>
            <a:off x="3563888" y="4797152"/>
            <a:ext cx="2771800" cy="206084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20302" y="1921969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17.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瑪莉餅</a:t>
            </a:r>
          </a:p>
        </p:txBody>
      </p:sp>
      <p:sp>
        <p:nvSpPr>
          <p:cNvPr id="17" name="矩形 16"/>
          <p:cNvSpPr/>
          <p:nvPr/>
        </p:nvSpPr>
        <p:spPr>
          <a:xfrm>
            <a:off x="3852213" y="6413266"/>
            <a:ext cx="2557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>
                <a:effectLst>
                  <a:glow rad="127000">
                    <a:schemeClr val="bg1"/>
                  </a:glow>
                </a:effectLst>
              </a:rPr>
              <a:t>38.</a:t>
            </a:r>
            <a:r>
              <a:rPr lang="zh-HK" altLang="en-US" sz="2000" dirty="0">
                <a:effectLst>
                  <a:glow rad="127000">
                    <a:schemeClr val="bg1"/>
                  </a:glow>
                </a:effectLst>
              </a:rPr>
              <a:t>果味乳酪（加糖）</a:t>
            </a:r>
          </a:p>
        </p:txBody>
      </p:sp>
      <p:sp>
        <p:nvSpPr>
          <p:cNvPr id="18" name="矩形 17"/>
          <p:cNvSpPr/>
          <p:nvPr/>
        </p:nvSpPr>
        <p:spPr>
          <a:xfrm>
            <a:off x="1331640" y="6350152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36.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朱古力奶</a:t>
            </a:r>
          </a:p>
        </p:txBody>
      </p:sp>
      <p:sp>
        <p:nvSpPr>
          <p:cNvPr id="19" name="矩形 18"/>
          <p:cNvSpPr/>
          <p:nvPr/>
        </p:nvSpPr>
        <p:spPr>
          <a:xfrm>
            <a:off x="7029997" y="4230715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34.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全脂奶</a:t>
            </a:r>
          </a:p>
        </p:txBody>
      </p:sp>
      <p:sp>
        <p:nvSpPr>
          <p:cNvPr id="20" name="矩形 19"/>
          <p:cNvSpPr/>
          <p:nvPr/>
        </p:nvSpPr>
        <p:spPr>
          <a:xfrm>
            <a:off x="3815090" y="4261493"/>
            <a:ext cx="2557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31.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純果汁（不加糖）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03355" y="4263479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28.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罐裝水果</a:t>
            </a:r>
          </a:p>
        </p:txBody>
      </p:sp>
      <p:sp>
        <p:nvSpPr>
          <p:cNvPr id="22" name="矩形 21"/>
          <p:cNvSpPr/>
          <p:nvPr/>
        </p:nvSpPr>
        <p:spPr>
          <a:xfrm>
            <a:off x="3616946" y="1916832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effectLst>
                  <a:glow rad="127000">
                    <a:schemeClr val="bg1"/>
                  </a:glow>
                </a:effectLst>
              </a:rPr>
              <a:t>9.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</a:rPr>
              <a:t>早餐穀物（</a:t>
            </a:r>
            <a:r>
              <a:rPr lang="zh-TW" altLang="en-US" dirty="0" smtClean="0">
                <a:effectLst>
                  <a:glow rad="127000">
                    <a:schemeClr val="bg1"/>
                  </a:glow>
                </a:effectLst>
              </a:rPr>
              <a:t>高纖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</a:rPr>
              <a:t>）</a:t>
            </a:r>
            <a:endParaRPr lang="zh-HK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03648" y="1887215"/>
            <a:ext cx="1954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4.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火腿三文治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4725144"/>
            <a:ext cx="2736304" cy="216024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593648" y="6165304"/>
            <a:ext cx="244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dirty="0" smtClean="0">
                <a:effectLst>
                  <a:glow rad="127000">
                    <a:schemeClr val="bg1"/>
                  </a:glow>
                </a:effectLst>
              </a:rPr>
              <a:t>40.</a:t>
            </a:r>
            <a:r>
              <a:rPr lang="zh-HK" altLang="en-US" sz="2000" dirty="0">
                <a:effectLst>
                  <a:glow rad="127000">
                    <a:schemeClr val="bg1"/>
                  </a:glow>
                </a:effectLst>
              </a:rPr>
              <a:t>芝士片和芝士</a:t>
            </a:r>
            <a:r>
              <a:rPr lang="zh-HK" altLang="en-US" sz="2000" dirty="0" smtClean="0">
                <a:effectLst>
                  <a:glow rad="127000">
                    <a:schemeClr val="bg1"/>
                  </a:glow>
                </a:effectLst>
              </a:rPr>
              <a:t>粒</a:t>
            </a:r>
            <a:endParaRPr lang="en-US" altLang="zh-HK" sz="2000" dirty="0" smtClean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zh-HK" altLang="en-US" sz="2000" dirty="0" smtClean="0">
                <a:effectLst>
                  <a:glow rad="127000">
                    <a:schemeClr val="bg1"/>
                  </a:glow>
                </a:effectLst>
              </a:rPr>
              <a:t>（</a:t>
            </a:r>
            <a:r>
              <a:rPr lang="zh-HK" altLang="en-US" sz="2000" dirty="0">
                <a:effectLst>
                  <a:glow rad="127000">
                    <a:schemeClr val="bg1"/>
                  </a:glow>
                </a:effectLst>
              </a:rPr>
              <a:t>全脂）</a:t>
            </a:r>
          </a:p>
        </p:txBody>
      </p:sp>
    </p:spTree>
    <p:extLst>
      <p:ext uri="{BB962C8B-B14F-4D97-AF65-F5344CB8AC3E}">
        <p14:creationId xmlns:p14="http://schemas.microsoft.com/office/powerpoint/2010/main" val="14411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7" y="764705"/>
            <a:ext cx="1001356" cy="14314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kern="100" dirty="0" smtClean="0">
                <a:solidFill>
                  <a:srgbClr val="FFFF00"/>
                </a:solidFill>
                <a:effectLst>
                  <a:glow rad="127000">
                    <a:schemeClr val="accent4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限量</a:t>
            </a:r>
            <a:r>
              <a:rPr lang="zh-TW" altLang="zh-HK" sz="4000" kern="100" dirty="0" smtClean="0">
                <a:solidFill>
                  <a:srgbClr val="FFFF00"/>
                </a:solidFill>
                <a:effectLst>
                  <a:glow rad="127000">
                    <a:schemeClr val="accent4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4000" kern="100" dirty="0" smtClean="0">
                <a:solidFill>
                  <a:srgbClr val="FFFF00"/>
                </a:solidFill>
                <a:effectLst>
                  <a:glow rad="127000">
                    <a:schemeClr val="accent4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的小食</a:t>
            </a:r>
            <a:endParaRPr lang="zh-HK" altLang="en-US" sz="4000" dirty="0">
              <a:solidFill>
                <a:srgbClr val="FFFF00"/>
              </a:solidFill>
              <a:effectLst>
                <a:glow rad="127000">
                  <a:schemeClr val="accent4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1155071"/>
            <a:ext cx="2592288" cy="23042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72" t="13083" r="7282" b="-695"/>
          <a:stretch/>
        </p:blipFill>
        <p:spPr>
          <a:xfrm>
            <a:off x="4716016" y="1155069"/>
            <a:ext cx="2880320" cy="230425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997" r="7816" b="9124"/>
          <a:stretch/>
        </p:blipFill>
        <p:spPr>
          <a:xfrm>
            <a:off x="1043608" y="3717032"/>
            <a:ext cx="2664296" cy="232251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3735296"/>
            <a:ext cx="2592288" cy="230425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61" t="2807" r="6316" b="7355"/>
          <a:stretch/>
        </p:blipFill>
        <p:spPr>
          <a:xfrm>
            <a:off x="6300192" y="3735295"/>
            <a:ext cx="2880320" cy="230425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75363" y="5505878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48.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豉油雞翼</a:t>
            </a:r>
          </a:p>
        </p:txBody>
      </p:sp>
      <p:sp>
        <p:nvSpPr>
          <p:cNvPr id="13" name="矩形 12"/>
          <p:cNvSpPr/>
          <p:nvPr/>
        </p:nvSpPr>
        <p:spPr>
          <a:xfrm>
            <a:off x="6967716" y="5487615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55.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蒸餃子</a:t>
            </a:r>
          </a:p>
        </p:txBody>
      </p:sp>
      <p:sp>
        <p:nvSpPr>
          <p:cNvPr id="14" name="矩形 13"/>
          <p:cNvSpPr/>
          <p:nvPr/>
        </p:nvSpPr>
        <p:spPr>
          <a:xfrm>
            <a:off x="4067944" y="5487615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54.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魚蓉燒賣</a:t>
            </a:r>
          </a:p>
        </p:txBody>
      </p:sp>
      <p:sp>
        <p:nvSpPr>
          <p:cNvPr id="16" name="矩形 15"/>
          <p:cNvSpPr/>
          <p:nvPr/>
        </p:nvSpPr>
        <p:spPr>
          <a:xfrm>
            <a:off x="5219779" y="2925653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47.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鹽焗果仁</a:t>
            </a:r>
          </a:p>
        </p:txBody>
      </p:sp>
      <p:sp>
        <p:nvSpPr>
          <p:cNvPr id="17" name="矩形 16"/>
          <p:cNvSpPr/>
          <p:nvPr/>
        </p:nvSpPr>
        <p:spPr>
          <a:xfrm>
            <a:off x="2647236" y="2925653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45.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茶葉蛋</a:t>
            </a:r>
          </a:p>
        </p:txBody>
      </p:sp>
    </p:spTree>
    <p:extLst>
      <p:ext uri="{BB962C8B-B14F-4D97-AF65-F5344CB8AC3E}">
        <p14:creationId xmlns:p14="http://schemas.microsoft.com/office/powerpoint/2010/main" val="13327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04"/>
            <a:ext cx="1066800" cy="143144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kern="1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少選為佳的小食</a:t>
            </a:r>
            <a:endParaRPr lang="zh-HK" altLang="en-US" sz="4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370" t="12373" r="15273" b="2916"/>
          <a:stretch/>
        </p:blipFill>
        <p:spPr>
          <a:xfrm>
            <a:off x="3779912" y="692696"/>
            <a:ext cx="2664296" cy="21602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563" y="692696"/>
            <a:ext cx="2664296" cy="21602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81" y="2852936"/>
            <a:ext cx="2699792" cy="216024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4" t="8166" r="11421" b="4432"/>
          <a:stretch/>
        </p:blipFill>
        <p:spPr>
          <a:xfrm>
            <a:off x="3779912" y="2852937"/>
            <a:ext cx="2664296" cy="20882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7" y="2852935"/>
            <a:ext cx="2664296" cy="20882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37" t="6807" r="3011" b="-908"/>
          <a:stretch/>
        </p:blipFill>
        <p:spPr>
          <a:xfrm>
            <a:off x="1132676" y="4941168"/>
            <a:ext cx="2699792" cy="20014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80" t="9359" r="8749" b="6409"/>
          <a:stretch/>
        </p:blipFill>
        <p:spPr>
          <a:xfrm>
            <a:off x="3779912" y="4941169"/>
            <a:ext cx="2664296" cy="194421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4941168"/>
            <a:ext cx="2664296" cy="194421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621069" y="2400400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7.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熱狗</a:t>
            </a:r>
          </a:p>
        </p:txBody>
      </p:sp>
      <p:sp>
        <p:nvSpPr>
          <p:cNvPr id="16" name="矩形 15"/>
          <p:cNvSpPr/>
          <p:nvPr/>
        </p:nvSpPr>
        <p:spPr>
          <a:xfrm>
            <a:off x="1179967" y="4613066"/>
            <a:ext cx="2557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10.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早餐穀物（加糖）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10578" y="2382137"/>
            <a:ext cx="2569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effectLst>
                  <a:glow rad="127000">
                    <a:schemeClr val="bg1"/>
                  </a:glow>
                </a:effectLst>
              </a:rPr>
              <a:t>8.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</a:rPr>
              <a:t>點心麵（油炸）</a:t>
            </a:r>
            <a:endParaRPr lang="zh-HK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75427" y="450912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13.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炸薯片</a:t>
            </a:r>
          </a:p>
        </p:txBody>
      </p:sp>
      <p:sp>
        <p:nvSpPr>
          <p:cNvPr id="19" name="矩形 18"/>
          <p:cNvSpPr/>
          <p:nvPr/>
        </p:nvSpPr>
        <p:spPr>
          <a:xfrm>
            <a:off x="1766042" y="6510536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15.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炸薯條</a:t>
            </a:r>
          </a:p>
        </p:txBody>
      </p:sp>
      <p:sp>
        <p:nvSpPr>
          <p:cNvPr id="20" name="矩形 19"/>
          <p:cNvSpPr/>
          <p:nvPr/>
        </p:nvSpPr>
        <p:spPr>
          <a:xfrm>
            <a:off x="7039723" y="450912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14.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炸薯餅</a:t>
            </a:r>
          </a:p>
        </p:txBody>
      </p:sp>
      <p:sp>
        <p:nvSpPr>
          <p:cNvPr id="21" name="矩形 20"/>
          <p:cNvSpPr/>
          <p:nvPr/>
        </p:nvSpPr>
        <p:spPr>
          <a:xfrm>
            <a:off x="4499992" y="6351711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16.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蝦條</a:t>
            </a:r>
          </a:p>
        </p:txBody>
      </p:sp>
      <p:sp>
        <p:nvSpPr>
          <p:cNvPr id="23" name="矩形 22"/>
          <p:cNvSpPr/>
          <p:nvPr/>
        </p:nvSpPr>
        <p:spPr>
          <a:xfrm>
            <a:off x="7111732" y="6351711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18.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威化餅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9" y="692696"/>
            <a:ext cx="2732634" cy="216024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043608" y="2420888"/>
            <a:ext cx="2941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000" dirty="0">
                <a:effectLst>
                  <a:glow rad="127000">
                    <a:schemeClr val="bg1"/>
                  </a:glow>
                </a:effectLst>
              </a:rPr>
              <a:t>3.</a:t>
            </a:r>
            <a:r>
              <a:rPr lang="zh-HK" altLang="en-US" sz="2000" dirty="0">
                <a:effectLst>
                  <a:glow rad="127000">
                    <a:schemeClr val="bg1"/>
                  </a:glow>
                </a:effectLst>
              </a:rPr>
              <a:t>果醬多士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（含添加糖）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92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764704"/>
            <a:ext cx="2666224" cy="2160240"/>
          </a:xfrm>
        </p:spPr>
      </p:pic>
      <p:pic>
        <p:nvPicPr>
          <p:cNvPr id="4" name="圖片 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04"/>
            <a:ext cx="1066800" cy="143144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kern="1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少選為佳的小食</a:t>
            </a:r>
            <a:endParaRPr lang="zh-HK" altLang="en-US" sz="4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764704"/>
            <a:ext cx="2771800" cy="21602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412" y="2933471"/>
            <a:ext cx="2736305" cy="207970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034" t="14511" r="7314" b="1326"/>
          <a:stretch/>
        </p:blipFill>
        <p:spPr>
          <a:xfrm>
            <a:off x="3723161" y="2924943"/>
            <a:ext cx="2664296" cy="20882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456" y="2924944"/>
            <a:ext cx="2736305" cy="208823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394" y="5029810"/>
            <a:ext cx="2701510" cy="185304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183" y="5013176"/>
            <a:ext cx="2664296" cy="187220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5013176"/>
            <a:ext cx="2736304" cy="187220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07453" y="2319263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20.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蛋撻</a:t>
            </a:r>
          </a:p>
        </p:txBody>
      </p:sp>
      <p:sp>
        <p:nvSpPr>
          <p:cNvPr id="16" name="矩形 15"/>
          <p:cNvSpPr/>
          <p:nvPr/>
        </p:nvSpPr>
        <p:spPr>
          <a:xfrm>
            <a:off x="1681681" y="4488031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27.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話梅</a:t>
            </a:r>
          </a:p>
        </p:txBody>
      </p:sp>
      <p:sp>
        <p:nvSpPr>
          <p:cNvPr id="17" name="矩形 16"/>
          <p:cNvSpPr/>
          <p:nvPr/>
        </p:nvSpPr>
        <p:spPr>
          <a:xfrm>
            <a:off x="6813038" y="2294003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21.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忌廉蛋糕</a:t>
            </a:r>
          </a:p>
        </p:txBody>
      </p:sp>
      <p:sp>
        <p:nvSpPr>
          <p:cNvPr id="18" name="矩形 17"/>
          <p:cNvSpPr/>
          <p:nvPr/>
        </p:nvSpPr>
        <p:spPr>
          <a:xfrm>
            <a:off x="3807650" y="4436086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effectLst>
                  <a:glow rad="127000">
                    <a:schemeClr val="bg1"/>
                  </a:glow>
                </a:effectLst>
              </a:rPr>
              <a:t>29.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</a:rPr>
              <a:t>釀青椒（油炸）</a:t>
            </a:r>
            <a:endParaRPr lang="zh-HK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94426" y="6381328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32.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橙汁（加糖）</a:t>
            </a:r>
          </a:p>
        </p:txBody>
      </p:sp>
      <p:sp>
        <p:nvSpPr>
          <p:cNvPr id="20" name="矩形 19"/>
          <p:cNvSpPr/>
          <p:nvPr/>
        </p:nvSpPr>
        <p:spPr>
          <a:xfrm>
            <a:off x="6438929" y="4449275"/>
            <a:ext cx="2813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30.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即食紫菜（添加鹽）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07904" y="6413266"/>
            <a:ext cx="2813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33.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黑加侖子汁（加糖）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26675" y="6396632"/>
            <a:ext cx="2813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effectLst>
                  <a:glow rad="127000">
                    <a:schemeClr val="bg1"/>
                  </a:glow>
                </a:effectLst>
              </a:rPr>
              <a:t>39.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乳酸菌飲料（加糖）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5" t="1702" b="1600"/>
          <a:stretch/>
        </p:blipFill>
        <p:spPr>
          <a:xfrm>
            <a:off x="1031916" y="764704"/>
            <a:ext cx="2699791" cy="215171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535972" y="2319263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19.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牛油曲奇</a:t>
            </a:r>
          </a:p>
        </p:txBody>
      </p:sp>
    </p:spTree>
    <p:extLst>
      <p:ext uri="{BB962C8B-B14F-4D97-AF65-F5344CB8AC3E}">
        <p14:creationId xmlns:p14="http://schemas.microsoft.com/office/powerpoint/2010/main" val="25759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75" y="778388"/>
            <a:ext cx="1066800" cy="143144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kern="1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少選為佳的小食</a:t>
            </a:r>
            <a:endParaRPr lang="zh-HK" altLang="en-US" sz="4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439" y="836713"/>
            <a:ext cx="2592287" cy="20162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269" t="16360" r="12069" b="7296"/>
          <a:stretch/>
        </p:blipFill>
        <p:spPr>
          <a:xfrm>
            <a:off x="6467725" y="836712"/>
            <a:ext cx="2664297" cy="20162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887" y="2852935"/>
            <a:ext cx="2699792" cy="20162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438" y="2852936"/>
            <a:ext cx="2592288" cy="194421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726" y="2852937"/>
            <a:ext cx="2664296" cy="19442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08" t="12173" r="4057" b="5657"/>
          <a:stretch/>
        </p:blipFill>
        <p:spPr>
          <a:xfrm>
            <a:off x="1162088" y="4815294"/>
            <a:ext cx="2713111" cy="204270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4773514"/>
            <a:ext cx="2592288" cy="208448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4773515"/>
            <a:ext cx="2664296" cy="208823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79494" y="2319263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42.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雪糕</a:t>
            </a:r>
          </a:p>
        </p:txBody>
      </p:sp>
      <p:sp>
        <p:nvSpPr>
          <p:cNvPr id="16" name="矩形 15"/>
          <p:cNvSpPr/>
          <p:nvPr/>
        </p:nvSpPr>
        <p:spPr>
          <a:xfrm>
            <a:off x="1811959" y="4221088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49.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炸雞塊</a:t>
            </a:r>
          </a:p>
        </p:txBody>
      </p:sp>
      <p:sp>
        <p:nvSpPr>
          <p:cNvPr id="17" name="矩形 16"/>
          <p:cNvSpPr/>
          <p:nvPr/>
        </p:nvSpPr>
        <p:spPr>
          <a:xfrm>
            <a:off x="6991234" y="2294003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43.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朱古力</a:t>
            </a:r>
          </a:p>
        </p:txBody>
      </p:sp>
      <p:sp>
        <p:nvSpPr>
          <p:cNvPr id="18" name="矩形 17"/>
          <p:cNvSpPr/>
          <p:nvPr/>
        </p:nvSpPr>
        <p:spPr>
          <a:xfrm>
            <a:off x="3875438" y="4221089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effectLst>
                  <a:glow rad="127000">
                    <a:schemeClr val="bg1"/>
                  </a:glow>
                </a:effectLst>
              </a:rPr>
              <a:t>52.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</a:rPr>
              <a:t>釀豆腐（油炸）</a:t>
            </a:r>
            <a:endParaRPr lang="zh-HK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06104" y="6341258"/>
            <a:ext cx="2557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effectLst>
                  <a:glow rad="127000">
                    <a:schemeClr val="bg1"/>
                  </a:glow>
                </a:effectLst>
              </a:rPr>
              <a:t>56.</a:t>
            </a:r>
            <a:r>
              <a:rPr lang="zh-TW" altLang="en-US" sz="2000" dirty="0">
                <a:effectLst>
                  <a:glow rad="127000">
                    <a:schemeClr val="bg1"/>
                  </a:glow>
                </a:effectLst>
              </a:rPr>
              <a:t>炸魚蛋（咖喱汁）</a:t>
            </a:r>
            <a:endParaRPr lang="zh-HK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63242" y="4238220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53.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魚肉腸</a:t>
            </a:r>
          </a:p>
        </p:txBody>
      </p:sp>
      <p:sp>
        <p:nvSpPr>
          <p:cNvPr id="21" name="矩形 20"/>
          <p:cNvSpPr/>
          <p:nvPr/>
        </p:nvSpPr>
        <p:spPr>
          <a:xfrm>
            <a:off x="4642433" y="6302813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57.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肉鬆</a:t>
            </a:r>
          </a:p>
        </p:txBody>
      </p:sp>
      <p:sp>
        <p:nvSpPr>
          <p:cNvPr id="23" name="矩形 22"/>
          <p:cNvSpPr/>
          <p:nvPr/>
        </p:nvSpPr>
        <p:spPr>
          <a:xfrm>
            <a:off x="7283117" y="6302814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58.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肉乾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38" t="15063" r="5105" b="6611"/>
          <a:stretch/>
        </p:blipFill>
        <p:spPr>
          <a:xfrm>
            <a:off x="1126909" y="836711"/>
            <a:ext cx="2736305" cy="201622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630673" y="2319263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 smtClean="0">
                <a:effectLst>
                  <a:glow rad="127000">
                    <a:schemeClr val="bg1"/>
                  </a:glow>
                </a:effectLst>
              </a:rPr>
              <a:t>41.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果味布丁</a:t>
            </a:r>
          </a:p>
        </p:txBody>
      </p:sp>
    </p:spTree>
    <p:extLst>
      <p:ext uri="{BB962C8B-B14F-4D97-AF65-F5344CB8AC3E}">
        <p14:creationId xmlns:p14="http://schemas.microsoft.com/office/powerpoint/2010/main" val="39281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75" y="778388"/>
            <a:ext cx="1066800" cy="14314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5103" y="2196147"/>
            <a:ext cx="707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kern="1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少選為佳的小食</a:t>
            </a:r>
            <a:endParaRPr lang="zh-HK" altLang="en-US" sz="4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3547661"/>
            <a:ext cx="2232248" cy="271892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13203" r="7309" b="12859"/>
          <a:stretch/>
        </p:blipFill>
        <p:spPr>
          <a:xfrm>
            <a:off x="2999030" y="1129711"/>
            <a:ext cx="3261376" cy="222728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802" y="3547660"/>
            <a:ext cx="2325859" cy="273630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568" y="3573015"/>
            <a:ext cx="2325859" cy="273630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107140" y="2924944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59.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糖果</a:t>
            </a:r>
          </a:p>
        </p:txBody>
      </p:sp>
      <p:sp>
        <p:nvSpPr>
          <p:cNvPr id="13" name="矩形 12"/>
          <p:cNvSpPr/>
          <p:nvPr/>
        </p:nvSpPr>
        <p:spPr>
          <a:xfrm>
            <a:off x="6948264" y="5776712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62.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汽水</a:t>
            </a:r>
          </a:p>
        </p:txBody>
      </p:sp>
      <p:sp>
        <p:nvSpPr>
          <p:cNvPr id="14" name="矩形 13"/>
          <p:cNvSpPr/>
          <p:nvPr/>
        </p:nvSpPr>
        <p:spPr>
          <a:xfrm>
            <a:off x="4303420" y="5780298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61.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檸檬茶</a:t>
            </a:r>
          </a:p>
        </p:txBody>
      </p:sp>
      <p:sp>
        <p:nvSpPr>
          <p:cNvPr id="15" name="矩形 14"/>
          <p:cNvSpPr/>
          <p:nvPr/>
        </p:nvSpPr>
        <p:spPr>
          <a:xfrm>
            <a:off x="1907704" y="5790032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>
                <a:effectLst>
                  <a:glow rad="127000">
                    <a:schemeClr val="bg1"/>
                  </a:glow>
                </a:effectLst>
              </a:rPr>
              <a:t>60.</a:t>
            </a:r>
            <a:r>
              <a:rPr lang="zh-HK" altLang="en-US" dirty="0">
                <a:effectLst>
                  <a:glow rad="127000">
                    <a:schemeClr val="bg1"/>
                  </a:glow>
                </a:effectLst>
              </a:rPr>
              <a:t>濃茶</a:t>
            </a:r>
          </a:p>
        </p:txBody>
      </p:sp>
    </p:spTree>
    <p:extLst>
      <p:ext uri="{BB962C8B-B14F-4D97-AF65-F5344CB8AC3E}">
        <p14:creationId xmlns:p14="http://schemas.microsoft.com/office/powerpoint/2010/main" val="11493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1191877"/>
            <a:ext cx="5460202" cy="5666123"/>
          </a:xfrm>
        </p:spPr>
      </p:pic>
      <p:sp>
        <p:nvSpPr>
          <p:cNvPr id="3" name="圓角矩形圖說文字 2"/>
          <p:cNvSpPr/>
          <p:nvPr/>
        </p:nvSpPr>
        <p:spPr bwMode="auto">
          <a:xfrm>
            <a:off x="348478" y="2065723"/>
            <a:ext cx="2016224" cy="1980220"/>
          </a:xfrm>
          <a:prstGeom prst="wedgeRoundRectCallout">
            <a:avLst>
              <a:gd name="adj1" fmla="val 54063"/>
              <a:gd name="adj2" fmla="val 70383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媽媽，我喜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歡這些食物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，所有小朋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友都喜歡。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圖說文字 4"/>
          <p:cNvSpPr/>
          <p:nvPr/>
        </p:nvSpPr>
        <p:spPr bwMode="auto">
          <a:xfrm>
            <a:off x="6300192" y="2209739"/>
            <a:ext cx="2664296" cy="2880320"/>
          </a:xfrm>
          <a:prstGeom prst="wedgeRoundRectCallout">
            <a:avLst>
              <a:gd name="adj1" fmla="val -65656"/>
              <a:gd name="adj2" fmla="val 8433"/>
              <a:gd name="adj3" fmla="val 16667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雖然這些食物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比較受歡迎，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但我告訴你</a:t>
            </a: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endParaRPr lang="en-US" altLang="zh-TW" sz="2800" b="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b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個故事，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你就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知道</a:t>
            </a:r>
            <a:r>
              <a:rPr lang="zh-TW" altLang="en-US" sz="2800" b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常吃</a:t>
            </a:r>
            <a:endParaRPr kumimoji="1" lang="en-US" altLang="zh-TW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零食的壞處。</a:t>
            </a:r>
            <a:endParaRPr kumimoji="1" lang="zh-HK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7584" y="83725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媽媽知道後</a:t>
            </a:r>
            <a:r>
              <a:rPr lang="en-US" altLang="zh-TW" sz="3200" dirty="0" smtClean="0"/>
              <a:t>…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2429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小食分類的迷思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zh-HK" dirty="0"/>
              <a:t>我吃過「少選為佳」的「紅燈小食」就是個壞孩子嗎</a:t>
            </a:r>
            <a:r>
              <a:rPr lang="zh-TW" altLang="zh-HK" dirty="0" smtClean="0"/>
              <a:t>？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zh-HK" dirty="0"/>
              <a:t>既然不算最差，我</a:t>
            </a:r>
            <a:r>
              <a:rPr lang="zh-TW" altLang="zh-HK" dirty="0" smtClean="0"/>
              <a:t>可以</a:t>
            </a:r>
            <a:r>
              <a:rPr lang="zh-TW" altLang="en-US" dirty="0" smtClean="0"/>
              <a:t>每天</a:t>
            </a:r>
            <a:r>
              <a:rPr lang="zh-TW" altLang="zh-HK" dirty="0" smtClean="0"/>
              <a:t>吃</a:t>
            </a:r>
            <a:r>
              <a:rPr lang="zh-TW" altLang="zh-HK" dirty="0"/>
              <a:t>一次「限量選擇」的「黃燈小食」嗎</a:t>
            </a:r>
            <a:r>
              <a:rPr lang="zh-TW" altLang="zh-HK" dirty="0" smtClean="0"/>
              <a:t>？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zh-HK" dirty="0"/>
              <a:t>既然是適宜選擇，我可以全天不斷地吃「適宜選擇」的「綠燈小食」嗎</a:t>
            </a:r>
            <a:r>
              <a:rPr lang="zh-TW" altLang="zh-HK" dirty="0" smtClean="0"/>
              <a:t>？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zh-HK" dirty="0"/>
              <a:t>只要食品的品牌形象健康，其所有產品都是健康小食嗎</a:t>
            </a:r>
            <a:r>
              <a:rPr lang="zh-TW" altLang="zh-HK" dirty="0" smtClean="0"/>
              <a:t>？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611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1016429" y="70182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b="0" kern="0" dirty="0" smtClean="0"/>
              <a:t>要培養健康小食習慣，我可以</a:t>
            </a:r>
            <a:endParaRPr lang="zh-HK" altLang="en-US" b="0" kern="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46445"/>
            <a:ext cx="3024336" cy="3718859"/>
          </a:xfrm>
          <a:prstGeom prst="rect">
            <a:avLst/>
          </a:prstGeom>
        </p:spPr>
      </p:pic>
      <p:sp>
        <p:nvSpPr>
          <p:cNvPr id="7" name="矩形圖說文字 6"/>
          <p:cNvSpPr/>
          <p:nvPr/>
        </p:nvSpPr>
        <p:spPr bwMode="auto">
          <a:xfrm>
            <a:off x="6194730" y="2200392"/>
            <a:ext cx="2588014" cy="864096"/>
          </a:xfrm>
          <a:prstGeom prst="wedgeRectCallout">
            <a:avLst>
              <a:gd name="adj1" fmla="val -53281"/>
              <a:gd name="adj2" fmla="val 86422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dirty="0"/>
              <a:t>避開不去看超級</a:t>
            </a:r>
            <a:r>
              <a:rPr lang="zh-TW" altLang="en-US" dirty="0" smtClean="0"/>
              <a:t>市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場</a:t>
            </a:r>
            <a:r>
              <a:rPr lang="zh-TW" altLang="en-US" dirty="0"/>
              <a:t>的零食貨架</a:t>
            </a:r>
            <a:endParaRPr kumimoji="1" lang="zh-HK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8" name="矩形圖說文字 7"/>
          <p:cNvSpPr/>
          <p:nvPr/>
        </p:nvSpPr>
        <p:spPr bwMode="auto">
          <a:xfrm>
            <a:off x="6232458" y="3780918"/>
            <a:ext cx="2588014" cy="1016234"/>
          </a:xfrm>
          <a:prstGeom prst="wedgeRectCallout">
            <a:avLst>
              <a:gd name="adj1" fmla="val -57607"/>
              <a:gd name="adj2" fmla="val -32357"/>
            </a:avLst>
          </a:prstGeom>
          <a:solidFill>
            <a:srgbClr val="C9FF2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dirty="0"/>
              <a:t>不要在家中</a:t>
            </a:r>
            <a:r>
              <a:rPr lang="zh-TW" altLang="en-US" sz="2800" dirty="0" smtClean="0"/>
              <a:t>存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放</a:t>
            </a:r>
            <a:r>
              <a:rPr lang="zh-TW" altLang="en-US" sz="2800" dirty="0"/>
              <a:t>紅燈小食</a:t>
            </a:r>
            <a:endParaRPr kumimoji="1" lang="zh-HK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" name="矩形圖說文字 9"/>
          <p:cNvSpPr/>
          <p:nvPr/>
        </p:nvSpPr>
        <p:spPr bwMode="auto">
          <a:xfrm>
            <a:off x="914399" y="2234169"/>
            <a:ext cx="2588014" cy="864096"/>
          </a:xfrm>
          <a:prstGeom prst="wedgeRectCallout">
            <a:avLst>
              <a:gd name="adj1" fmla="val 67858"/>
              <a:gd name="adj2" fmla="val 43230"/>
            </a:avLst>
          </a:prstGeom>
          <a:solidFill>
            <a:srgbClr val="FFA7C4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dirty="0" smtClean="0"/>
              <a:t>增進營養知識</a:t>
            </a:r>
            <a:endParaRPr kumimoji="1" lang="zh-HK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矩形圖說文字 10"/>
          <p:cNvSpPr/>
          <p:nvPr/>
        </p:nvSpPr>
        <p:spPr bwMode="auto">
          <a:xfrm>
            <a:off x="914399" y="3699886"/>
            <a:ext cx="2588014" cy="945128"/>
          </a:xfrm>
          <a:prstGeom prst="wedgeRectCallout">
            <a:avLst>
              <a:gd name="adj1" fmla="val 65695"/>
              <a:gd name="adj2" fmla="val -2587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dirty="0"/>
              <a:t>在家中</a:t>
            </a:r>
            <a:r>
              <a:rPr lang="zh-TW" altLang="en-US" sz="2800" dirty="0" smtClean="0"/>
              <a:t>存放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更</a:t>
            </a:r>
            <a:r>
              <a:rPr lang="zh-TW" altLang="en-US" sz="2800" dirty="0"/>
              <a:t>多綠燈小食</a:t>
            </a:r>
            <a:endParaRPr kumimoji="1" lang="zh-HK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" name="矩形圖說文字 11"/>
          <p:cNvSpPr/>
          <p:nvPr/>
        </p:nvSpPr>
        <p:spPr bwMode="auto">
          <a:xfrm>
            <a:off x="6194730" y="5445223"/>
            <a:ext cx="2588014" cy="976883"/>
          </a:xfrm>
          <a:prstGeom prst="wedgeRectCallout">
            <a:avLst>
              <a:gd name="adj1" fmla="val -52560"/>
              <a:gd name="adj2" fmla="val -94986"/>
            </a:avLst>
          </a:prstGeom>
          <a:solidFill>
            <a:srgbClr val="C198E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dirty="0"/>
              <a:t>減少</a:t>
            </a:r>
            <a:r>
              <a:rPr lang="zh-TW" altLang="en-US" sz="2800" dirty="0" smtClean="0"/>
              <a:t>面對紅燈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小食的</a:t>
            </a:r>
            <a:r>
              <a:rPr lang="zh-TW" altLang="en-US" sz="2800" dirty="0"/>
              <a:t>誘惑</a:t>
            </a:r>
            <a:endParaRPr kumimoji="1" lang="zh-HK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3" name="矩形圖說文字 12"/>
          <p:cNvSpPr/>
          <p:nvPr/>
        </p:nvSpPr>
        <p:spPr bwMode="auto">
          <a:xfrm>
            <a:off x="914399" y="5434473"/>
            <a:ext cx="2588014" cy="976883"/>
          </a:xfrm>
          <a:prstGeom prst="wedgeRectCallout">
            <a:avLst>
              <a:gd name="adj1" fmla="val 59205"/>
              <a:gd name="adj2" fmla="val -88507"/>
            </a:avLst>
          </a:prstGeom>
          <a:solidFill>
            <a:srgbClr val="9BB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800" dirty="0" smtClean="0"/>
              <a:t>自己</a:t>
            </a:r>
            <a:r>
              <a:rPr lang="zh-TW" altLang="zh-HK" sz="2800" dirty="0" smtClean="0"/>
              <a:t>預備</a:t>
            </a:r>
            <a:endParaRPr lang="en-US" altLang="zh-TW" sz="2800" dirty="0" smtClean="0"/>
          </a:p>
          <a:p>
            <a:pPr algn="ctr"/>
            <a:r>
              <a:rPr lang="zh-TW" altLang="zh-HK" sz="2800" dirty="0" smtClean="0"/>
              <a:t>健康</a:t>
            </a:r>
            <a:r>
              <a:rPr lang="zh-TW" altLang="zh-HK" sz="2800" dirty="0"/>
              <a:t>小食</a:t>
            </a:r>
            <a:endParaRPr kumimoji="1" lang="zh-HK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94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我都做得到！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2000" y="2194520"/>
            <a:ext cx="80772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取</a:t>
            </a:r>
            <a:r>
              <a:rPr lang="zh-TW" altLang="en-US" dirty="0"/>
              <a:t>一張小食卡代表你</a:t>
            </a:r>
            <a:r>
              <a:rPr lang="zh-TW" altLang="en-US" dirty="0" smtClean="0"/>
              <a:t>從前經常吃</a:t>
            </a:r>
            <a:r>
              <a:rPr lang="zh-TW" altLang="en-US" dirty="0"/>
              <a:t>的「紅燈小食」或「黃燈小食」，現在立志減少進食的次數。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取</a:t>
            </a:r>
            <a:r>
              <a:rPr lang="zh-TW" altLang="en-US" dirty="0"/>
              <a:t>一張小食卡代表你願意多吃的「綠燈小食」，下課後就要告訴家人一起預備。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每組從「</a:t>
            </a:r>
            <a:r>
              <a:rPr lang="zh-TW" altLang="en-US" dirty="0"/>
              <a:t>綠燈小食」卡中</a:t>
            </a:r>
            <a:r>
              <a:rPr lang="zh-TW" altLang="en-US" dirty="0" smtClean="0"/>
              <a:t>選出三種</a:t>
            </a:r>
            <a:r>
              <a:rPr lang="zh-TW" altLang="en-US" dirty="0"/>
              <a:t>最受歡迎的健康小食，然後</a:t>
            </a:r>
            <a:r>
              <a:rPr lang="zh-TW" altLang="en-US" dirty="0" smtClean="0"/>
              <a:t>請一</a:t>
            </a:r>
            <a:r>
              <a:rPr lang="zh-TW" altLang="en-US" dirty="0"/>
              <a:t>位代表向全體分享結果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18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877" y="1198815"/>
            <a:ext cx="4145700" cy="4968552"/>
          </a:xfrm>
          <a:prstGeom prst="rect">
            <a:avLst/>
          </a:prstGeom>
        </p:spPr>
      </p:pic>
      <p:sp>
        <p:nvSpPr>
          <p:cNvPr id="5" name="矩形 7"/>
          <p:cNvSpPr>
            <a:spLocks noChangeArrowheads="1"/>
          </p:cNvSpPr>
          <p:nvPr/>
        </p:nvSpPr>
        <p:spPr bwMode="auto">
          <a:xfrm rot="615358">
            <a:off x="1525240" y="1028627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零</a:t>
            </a:r>
            <a:endParaRPr lang="zh-HK" altLang="en-US" sz="8000" b="1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auto">
          <a:xfrm rot="20751981">
            <a:off x="3156074" y="987158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5"/>
          <p:cNvSpPr>
            <a:spLocks noChangeArrowheads="1"/>
          </p:cNvSpPr>
          <p:nvPr/>
        </p:nvSpPr>
        <p:spPr bwMode="auto">
          <a:xfrm rot="334861">
            <a:off x="4993526" y="98715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dirty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世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 rot="20751981">
            <a:off x="6613777" y="102862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zh-HK" altLang="en-US" sz="80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59632" y="5085184"/>
            <a:ext cx="77430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ffectLst>
                  <a:glow rad="190500">
                    <a:schemeClr val="bg1"/>
                  </a:glow>
                </a:effectLst>
              </a:rPr>
              <a:t>話說在</a:t>
            </a:r>
            <a:r>
              <a:rPr lang="zh-TW" altLang="zh-HK" u="sng" dirty="0">
                <a:effectLst>
                  <a:glow rad="190500">
                    <a:schemeClr val="bg1"/>
                  </a:glow>
                </a:effectLst>
              </a:rPr>
              <a:t>零食世界</a:t>
            </a:r>
            <a:r>
              <a:rPr lang="zh-TW" altLang="zh-HK" dirty="0">
                <a:effectLst>
                  <a:glow rad="190500">
                    <a:schemeClr val="bg1"/>
                  </a:glow>
                </a:effectLst>
              </a:rPr>
              <a:t>裏面有三位魔王，專門變出零食來吸引小朋友。許多住在城市裏的小朋友均被他們迷住，天天吃零食，健康卻越來越差，就讓我們一同聆聽三位零食大魔王的自我介紹吧。</a:t>
            </a:r>
            <a:endParaRPr lang="zh-HK" altLang="en-US" dirty="0">
              <a:effectLst>
                <a:glow rad="190500">
                  <a:schemeClr val="bg1"/>
                </a:glow>
              </a:effectLst>
            </a:endParaRPr>
          </a:p>
        </p:txBody>
      </p:sp>
      <p:pic>
        <p:nvPicPr>
          <p:cNvPr id="3" name="1. 導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25" y="522194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4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826308"/>
            <a:ext cx="6048672" cy="5937574"/>
          </a:xfrm>
          <a:prstGeom prst="rect">
            <a:avLst/>
          </a:prstGeom>
        </p:spPr>
      </p:pic>
      <p:pic>
        <p:nvPicPr>
          <p:cNvPr id="7173" name="Picture 5" descr="oily_150_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8032" y="1232145"/>
            <a:ext cx="4027493" cy="51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96">
                        <a14:foregroundMark x1="56122" y1="59280" x2="69184" y2="57895"/>
                        <a14:foregroundMark x1="66327" y1="57895" x2="76122" y2="62050"/>
                        <a14:foregroundMark x1="80204" y1="64266" x2="82857" y2="75069"/>
                        <a14:foregroundMark x1="82449" y1="91413" x2="86327" y2="86981"/>
                        <a14:foregroundMark x1="89388" y1="83102" x2="90816" y2="85042"/>
                        <a14:foregroundMark x1="90612" y1="88366" x2="92449" y2="89751"/>
                        <a14:foregroundMark x1="29078" y1="57872" x2="6383" y2="58723"/>
                        <a14:foregroundMark x1="64539" y1="4681" x2="67376" y2="12340"/>
                        <a14:foregroundMark x1="67021" y1="14894" x2="60284" y2="28511"/>
                        <a14:foregroundMark x1="57447" y1="9787" x2="41489" y2="29787"/>
                        <a14:foregroundMark x1="45745" y1="7660" x2="30142" y2="31489"/>
                        <a14:foregroundMark x1="37234" y1="8085" x2="28369" y2="23404"/>
                        <a14:foregroundMark x1="57447" y1="38298" x2="33333" y2="44255"/>
                        <a14:foregroundMark x1="41489" y1="48936" x2="30496" y2="6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92007" flipH="1">
            <a:off x="3762321" y="4310445"/>
            <a:ext cx="1719122" cy="143242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02" y1="679" x2="1319" y2="7301"/>
                        <a14:foregroundMark x1="1319" y1="7640" x2="5805" y2="22411"/>
                        <a14:foregroundMark x1="5541" y1="26316" x2="10818" y2="46180"/>
                        <a14:foregroundMark x1="11609" y1="47878" x2="14776" y2="68591"/>
                        <a14:foregroundMark x1="13984" y1="68251" x2="5013" y2="98981"/>
                        <a14:foregroundMark x1="5805" y1="98812" x2="97098" y2="99830"/>
                        <a14:foregroundMark x1="97361" y1="98981" x2="97889" y2="96604"/>
                        <a14:foregroundMark x1="97098" y1="96435" x2="96834" y2="79457"/>
                        <a14:foregroundMark x1="95515" y1="80136" x2="93668" y2="67742"/>
                        <a14:foregroundMark x1="93668" y1="67742" x2="90237" y2="49236"/>
                        <a14:foregroundMark x1="91821" y1="52122" x2="93140" y2="41256"/>
                        <a14:foregroundMark x1="94459" y1="42105" x2="98681" y2="20034"/>
                        <a14:foregroundMark x1="97889" y1="21732" x2="98945" y2="6452"/>
                        <a14:foregroundMark x1="98945" y1="7131" x2="96834" y2="509"/>
                        <a14:foregroundMark x1="97361" y1="1188" x2="2902" y2="509"/>
                        <a14:foregroundMark x1="3430" y1="2037" x2="94987" y2="2207"/>
                        <a14:foregroundMark x1="94459" y1="3905" x2="2639" y2="3565"/>
                        <a14:foregroundMark x1="2111" y1="5433" x2="90501" y2="6282"/>
                        <a14:foregroundMark x1="90765" y1="9338" x2="6860" y2="9338"/>
                        <a14:foregroundMark x1="20844" y1="74873" x2="91557" y2="79457"/>
                        <a14:foregroundMark x1="91557" y1="80815" x2="12137" y2="79457"/>
                        <a14:foregroundMark x1="11873" y1="85059" x2="94459" y2="84550"/>
                        <a14:foregroundMark x1="94987" y1="85569" x2="8443" y2="86587"/>
                        <a14:foregroundMark x1="11082" y1="89813" x2="94459" y2="87436"/>
                        <a14:foregroundMark x1="94987" y1="91002" x2="9499" y2="91171"/>
                        <a14:foregroundMark x1="9763" y1="92869" x2="96306" y2="95246"/>
                        <a14:foregroundMark x1="94459" y1="96774" x2="7916" y2="94228"/>
                        <a14:foregroundMark x1="7916" y1="97453" x2="86016" y2="9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6754">
            <a:off x="6743032" y="3344025"/>
            <a:ext cx="1954445" cy="303738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64" r="100000">
                        <a14:foregroundMark x1="3989" y1="849" x2="95745" y2="679"/>
                        <a14:foregroundMark x1="96809" y1="2547" x2="95745" y2="11715"/>
                        <a14:foregroundMark x1="97074" y1="12564" x2="93351" y2="35314"/>
                        <a14:foregroundMark x1="93351" y1="37182" x2="89894" y2="54499"/>
                        <a14:foregroundMark x1="89362" y1="54669" x2="90957" y2="74533"/>
                        <a14:foregroundMark x1="90957" y1="74194" x2="97606" y2="93379"/>
                        <a14:foregroundMark x1="97074" y1="93548" x2="95745" y2="99151"/>
                        <a14:foregroundMark x1="94149" y1="98302" x2="532" y2="97793"/>
                        <a14:foregroundMark x1="2394" y1="98642" x2="532" y2="93039"/>
                        <a14:foregroundMark x1="1064" y1="93039" x2="7979" y2="79966"/>
                        <a14:foregroundMark x1="8511" y1="79796" x2="14096" y2="65535"/>
                        <a14:foregroundMark x1="14096" y1="65535" x2="14894" y2="54499"/>
                        <a14:foregroundMark x1="14894" y1="54499" x2="10638" y2="37521"/>
                        <a14:foregroundMark x1="10638" y1="37521" x2="3723" y2="13413"/>
                        <a14:foregroundMark x1="3723" y1="13413" x2="2660" y2="1188"/>
                        <a14:foregroundMark x1="96543" y1="12564" x2="98670" y2="5433"/>
                        <a14:foregroundMark x1="97340" y1="5433" x2="97340" y2="2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2513">
            <a:off x="5068496" y="3121726"/>
            <a:ext cx="1956562" cy="306493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776" y1="1760" x2="53673" y2="7038"/>
                        <a14:foregroundMark x1="50612" y1="8504" x2="15714" y2="3812"/>
                        <a14:foregroundMark x1="15102" y1="4399" x2="3469" y2="17889"/>
                        <a14:foregroundMark x1="4286" y1="17595" x2="37347" y2="32551"/>
                        <a14:foregroundMark x1="37143" y1="32551" x2="40000" y2="7918"/>
                        <a14:foregroundMark x1="40204" y1="9971" x2="17347" y2="5865"/>
                        <a14:foregroundMark x1="15918" y1="7918" x2="10204" y2="15836"/>
                        <a14:foregroundMark x1="10204" y1="15836" x2="34694" y2="24340"/>
                        <a14:foregroundMark x1="34694" y1="24340" x2="35510" y2="13490"/>
                        <a14:foregroundMark x1="35510" y1="13196" x2="17347" y2="10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9996" y="4270508"/>
            <a:ext cx="2635023" cy="2061226"/>
          </a:xfrm>
          <a:prstGeom prst="rect">
            <a:avLst/>
          </a:prstGeom>
        </p:spPr>
      </p:pic>
      <p:pic>
        <p:nvPicPr>
          <p:cNvPr id="7" name="Picture 5" descr="oily_150_jp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318" y="1203095"/>
            <a:ext cx="1764704" cy="224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圖說文字 7"/>
          <p:cNvSpPr/>
          <p:nvPr/>
        </p:nvSpPr>
        <p:spPr bwMode="auto">
          <a:xfrm>
            <a:off x="3396539" y="1527849"/>
            <a:ext cx="3240360" cy="1003579"/>
          </a:xfrm>
          <a:prstGeom prst="wedgeRoundRectCallout">
            <a:avLst>
              <a:gd name="adj1" fmla="val -56606"/>
              <a:gd name="adj2" fmla="val 2793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ysClr val="windowText" lastClr="000000"/>
                </a:solidFill>
              </a:rPr>
              <a:t>這些是我變出來的</a:t>
            </a:r>
            <a:endParaRPr lang="en-US" altLang="zh-TW" dirty="0" smtClean="0">
              <a:solidFill>
                <a:sysClr val="windowText" lastClr="00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ysClr val="windowText" lastClr="000000"/>
                </a:solidFill>
              </a:rPr>
              <a:t>各樣</a:t>
            </a:r>
            <a:r>
              <a:rPr lang="zh-TW" altLang="en-US" dirty="0" smtClean="0">
                <a:solidFill>
                  <a:srgbClr val="FF0000"/>
                </a:solidFill>
              </a:rPr>
              <a:t>高脂肪</a:t>
            </a:r>
            <a:r>
              <a:rPr lang="zh-TW" altLang="en-US" dirty="0" smtClean="0">
                <a:solidFill>
                  <a:sysClr val="windowText" lastClr="000000"/>
                </a:solidFill>
              </a:rPr>
              <a:t>零食</a:t>
            </a:r>
            <a:endParaRPr kumimoji="1" lang="zh-HK" altLang="en-US" sz="24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45669" flipV="1">
            <a:off x="885701" y="3451879"/>
            <a:ext cx="2328998" cy="1637258"/>
          </a:xfrm>
          <a:prstGeom prst="rect">
            <a:avLst/>
          </a:prstGeom>
        </p:spPr>
      </p:pic>
      <p:pic>
        <p:nvPicPr>
          <p:cNvPr id="3" name="2. 油炸脆脆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29314" y="1420037"/>
            <a:ext cx="1331117" cy="13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0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11560" y="1453065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例子</a:t>
            </a:r>
            <a:r>
              <a:rPr lang="en-US" altLang="zh-TW" sz="3200" dirty="0" smtClean="0"/>
              <a:t>︰</a:t>
            </a:r>
            <a:r>
              <a:rPr lang="zh-TW" altLang="en-US" sz="3200" dirty="0" smtClean="0"/>
              <a:t>炸薯條含多少油呢？</a:t>
            </a:r>
            <a:endParaRPr lang="zh-HK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1560" y="5435914"/>
            <a:ext cx="396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/>
              <a:t>細包裝薯條</a:t>
            </a:r>
            <a:r>
              <a:rPr lang="zh-TW" altLang="en-US" sz="3200" dirty="0"/>
              <a:t>重</a:t>
            </a:r>
            <a:r>
              <a:rPr lang="en-US" altLang="zh-TW" sz="3200" dirty="0" smtClean="0"/>
              <a:t>71</a:t>
            </a:r>
            <a:r>
              <a:rPr lang="zh-TW" altLang="en-US" sz="3200" dirty="0" smtClean="0"/>
              <a:t>克</a:t>
            </a:r>
            <a:endParaRPr lang="zh-HK" altLang="en-US" sz="32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37" t="2725" r="3011" b="-908"/>
          <a:stretch/>
        </p:blipFill>
        <p:spPr>
          <a:xfrm>
            <a:off x="755576" y="2328638"/>
            <a:ext cx="3960440" cy="3063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19870" y="4979412"/>
                <a:ext cx="3491880" cy="1565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dirty="0" smtClean="0"/>
                  <a:t>含</a:t>
                </a:r>
                <a:r>
                  <a:rPr lang="en-US" altLang="zh-TW" sz="2800" dirty="0" smtClean="0"/>
                  <a:t>11</a:t>
                </a:r>
                <a:r>
                  <a:rPr lang="zh-TW" altLang="en-US" sz="2800" dirty="0" smtClean="0"/>
                  <a:t>克脂肪，以每湯匙</a:t>
                </a:r>
                <a:r>
                  <a:rPr lang="en-US" altLang="zh-TW" sz="2800" dirty="0" smtClean="0"/>
                  <a:t>15</a:t>
                </a:r>
                <a:r>
                  <a:rPr lang="zh-TW" altLang="en-US" sz="2800" dirty="0" smtClean="0"/>
                  <a:t>克計，就是大約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TW" altLang="en-US" sz="2800" dirty="0" smtClean="0"/>
                  <a:t>湯匙的油脂</a:t>
                </a:r>
                <a:endParaRPr lang="zh-HK" altLang="en-US" sz="2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870" y="4979412"/>
                <a:ext cx="3491880" cy="1565557"/>
              </a:xfrm>
              <a:prstGeom prst="rect">
                <a:avLst/>
              </a:prstGeom>
              <a:blipFill>
                <a:blip r:embed="rId4"/>
                <a:stretch>
                  <a:fillRect l="-2443" t="-4280" r="-2094" b="-3891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2328638"/>
            <a:ext cx="3491880" cy="2618910"/>
          </a:xfrm>
          <a:prstGeom prst="rect">
            <a:avLst/>
          </a:prstGeom>
        </p:spPr>
      </p:pic>
      <p:cxnSp>
        <p:nvCxnSpPr>
          <p:cNvPr id="9" name="直線單箭頭接點 8"/>
          <p:cNvCxnSpPr/>
          <p:nvPr/>
        </p:nvCxnSpPr>
        <p:spPr bwMode="auto">
          <a:xfrm flipV="1">
            <a:off x="5832140" y="4509120"/>
            <a:ext cx="468052" cy="62873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8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836712"/>
            <a:ext cx="7632848" cy="5848071"/>
          </a:xfrm>
          <a:prstGeom prst="rect">
            <a:avLst/>
          </a:prstGeom>
        </p:spPr>
      </p:pic>
      <p:pic>
        <p:nvPicPr>
          <p:cNvPr id="9221" name="Picture 2054" descr="sugary_150_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062" y="757773"/>
            <a:ext cx="3713781" cy="59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 bwMode="auto">
          <a:xfrm>
            <a:off x="683568" y="3706787"/>
            <a:ext cx="2849081" cy="821690"/>
          </a:xfrm>
          <a:prstGeom prst="ellipse">
            <a:avLst/>
          </a:prstGeom>
          <a:solidFill>
            <a:srgbClr val="99CC00"/>
          </a:solidFill>
          <a:ln w="38100"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000" y1="11894" x2="93469" y2="12335"/>
                        <a14:foregroundMark x1="96122" y1="24229" x2="88571" y2="50220"/>
                        <a14:foregroundMark x1="88163" y1="49339" x2="87143" y2="58590"/>
                        <a14:foregroundMark x1="86939" y1="58590" x2="74490" y2="90749"/>
                        <a14:foregroundMark x1="75714" y1="89868" x2="71837" y2="96035"/>
                        <a14:foregroundMark x1="71837" y1="96035" x2="53673" y2="99559"/>
                        <a14:foregroundMark x1="612" y1="84141" x2="7143" y2="95595"/>
                        <a14:foregroundMark x1="8367" y1="95595" x2="18163" y2="9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297" y="3759470"/>
            <a:ext cx="6228933" cy="288564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838" y="4775962"/>
            <a:ext cx="2400811" cy="187007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90" y1="17317" x2="55624" y2="1698"/>
                        <a14:foregroundMark x1="54601" y1="2207" x2="67485" y2="3735"/>
                        <a14:foregroundMark x1="67485" y1="3735" x2="97955" y2="41596"/>
                        <a14:foregroundMark x1="97955" y1="41935" x2="97546" y2="47708"/>
                        <a14:foregroundMark x1="94479" y1="46859" x2="89571" y2="66893"/>
                        <a14:foregroundMark x1="91616" y1="56706" x2="93047" y2="96435"/>
                        <a14:foregroundMark x1="90593" y1="98132" x2="9611" y2="79287"/>
                        <a14:foregroundMark x1="13088" y1="81324" x2="2658" y2="78098"/>
                        <a14:foregroundMark x1="1636" y1="78098" x2="3681" y2="18506"/>
                        <a14:foregroundMark x1="3681" y1="18506" x2="7157" y2="78098"/>
                        <a14:foregroundMark x1="7157" y1="78098" x2="9611" y2="16469"/>
                        <a14:foregroundMark x1="3272" y1="16469" x2="22904" y2="10017"/>
                        <a14:foregroundMark x1="22904" y1="9168" x2="48671" y2="170"/>
                        <a14:foregroundMark x1="57464" y1="849" x2="12474" y2="21392"/>
                        <a14:foregroundMark x1="9611" y1="27504" x2="64417" y2="3056"/>
                        <a14:foregroundMark x1="65849" y1="7980" x2="20450" y2="35823"/>
                        <a14:foregroundMark x1="20041" y1="36672" x2="65440" y2="11205"/>
                        <a14:foregroundMark x1="66871" y1="11205" x2="39264" y2="45161"/>
                        <a14:foregroundMark x1="40286" y1="43973" x2="70348" y2="15280"/>
                        <a14:foregroundMark x1="70757" y1="14941" x2="57055" y2="41087"/>
                        <a14:foregroundMark x1="69939" y1="12903" x2="90184" y2="41935"/>
                        <a14:foregroundMark x1="92638" y1="39898" x2="52147" y2="7470"/>
                        <a14:foregroundMark x1="42127" y1="5772" x2="88548" y2="42784"/>
                        <a14:foregroundMark x1="93047" y1="44822" x2="34765" y2="6621"/>
                        <a14:foregroundMark x1="31902" y1="11205" x2="85276" y2="41935"/>
                        <a14:foregroundMark x1="88548" y1="43633" x2="16973" y2="12054"/>
                        <a14:foregroundMark x1="27812" y1="16469" x2="67894" y2="35823"/>
                        <a14:foregroundMark x1="65849" y1="40747" x2="18405" y2="23090"/>
                        <a14:foregroundMark x1="24949" y1="19355" x2="49080" y2="28862"/>
                        <a14:foregroundMark x1="42740" y1="18506" x2="21881" y2="36163"/>
                        <a14:foregroundMark x1="9611" y1="54160" x2="92025" y2="71477"/>
                        <a14:foregroundMark x1="92025" y1="71477" x2="35378" y2="58744"/>
                        <a14:foregroundMark x1="35378" y1="58744" x2="75869" y2="65705"/>
                        <a14:foregroundMark x1="73415" y1="9168" x2="89162" y2="26825"/>
                        <a14:foregroundMark x1="90184" y1="28862" x2="97137" y2="39898"/>
                        <a14:foregroundMark x1="1636" y1="20543" x2="2249" y2="34635"/>
                        <a14:foregroundMark x1="1636" y1="42784" x2="1227" y2="74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760" y="2677756"/>
            <a:ext cx="1536507" cy="1850721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8235" y1="2207" x2="68750" y2="27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213" y="4288580"/>
            <a:ext cx="1302917" cy="2216424"/>
          </a:xfrm>
          <a:prstGeom prst="rect">
            <a:avLst/>
          </a:prstGeom>
        </p:spPr>
      </p:pic>
      <p:sp>
        <p:nvSpPr>
          <p:cNvPr id="10" name="圓角矩形圖說文字 9"/>
          <p:cNvSpPr/>
          <p:nvPr/>
        </p:nvSpPr>
        <p:spPr bwMode="auto">
          <a:xfrm>
            <a:off x="4709823" y="1583419"/>
            <a:ext cx="2736304" cy="983057"/>
          </a:xfrm>
          <a:prstGeom prst="wedgeRoundRectCallout">
            <a:avLst>
              <a:gd name="adj1" fmla="val -61457"/>
              <a:gd name="adj2" fmla="val -2772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ysClr val="windowText" lastClr="000000"/>
                </a:solidFill>
              </a:rPr>
              <a:t>這些是我變出來的</a:t>
            </a:r>
            <a:endParaRPr lang="en-US" altLang="zh-TW" dirty="0" smtClean="0">
              <a:solidFill>
                <a:sysClr val="windowText" lastClr="000000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solidFill>
                  <a:sysClr val="windowText" lastClr="000000"/>
                </a:solidFill>
              </a:rPr>
              <a:t>各樣</a:t>
            </a:r>
            <a:r>
              <a:rPr lang="zh-TW" altLang="en-US" dirty="0" smtClean="0">
                <a:solidFill>
                  <a:srgbClr val="FF0000"/>
                </a:solidFill>
              </a:rPr>
              <a:t>高糖分</a:t>
            </a:r>
            <a:r>
              <a:rPr lang="zh-TW" altLang="en-US" dirty="0" smtClean="0">
                <a:solidFill>
                  <a:sysClr val="windowText" lastClr="000000"/>
                </a:solidFill>
              </a:rPr>
              <a:t>零食</a:t>
            </a:r>
            <a:endParaRPr kumimoji="1" lang="zh-HK" altLang="en-US" sz="2400" b="1" i="0" u="none" strike="noStrike" cap="none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7794" y1="2377" x2="95075" y2="10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9819">
            <a:off x="6836320" y="3726751"/>
            <a:ext cx="2339826" cy="2951087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550331">
            <a:off x="469647" y="3774337"/>
            <a:ext cx="1784845" cy="16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054" descr="sugary_150_jpg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509" y="1043614"/>
            <a:ext cx="1653252" cy="263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17" b="98592" l="4082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726" y="5436532"/>
            <a:ext cx="1562590" cy="1339310"/>
          </a:xfrm>
          <a:prstGeom prst="rect">
            <a:avLst/>
          </a:prstGeom>
        </p:spPr>
      </p:pic>
      <p:pic>
        <p:nvPicPr>
          <p:cNvPr id="2" name="3. 甜甜大口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19130" y="1353587"/>
            <a:ext cx="1220498" cy="13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3395</TotalTime>
  <Words>3079</Words>
  <Application>Microsoft Office PowerPoint</Application>
  <PresentationFormat>如螢幕大小 (4:3)</PresentationFormat>
  <Paragraphs>251</Paragraphs>
  <Slides>32</Slides>
  <Notes>19</Notes>
  <HiddenSlides>0</HiddenSlides>
  <MMClips>4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1" baseType="lpstr">
      <vt:lpstr>微軟正黑體</vt:lpstr>
      <vt:lpstr>新細明體</vt:lpstr>
      <vt:lpstr>標楷體</vt:lpstr>
      <vt:lpstr>Arial</vt:lpstr>
      <vt:lpstr>Arial Narrow</vt:lpstr>
      <vt:lpstr>Cambria Math</vt:lpstr>
      <vt:lpstr>Times New Roman</vt:lpstr>
      <vt:lpstr>Wingdings</vt:lpstr>
      <vt:lpstr>Nature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小食分類的迷思</vt:lpstr>
      <vt:lpstr>PowerPoint 簡報</vt:lpstr>
      <vt:lpstr>我都做得到！</vt:lpstr>
    </vt:vector>
  </TitlesOfParts>
  <Company>CUHK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香港中文大學健康教育及促進健康中心</dc:creator>
  <cp:lastModifiedBy>Vera</cp:lastModifiedBy>
  <cp:revision>393</cp:revision>
  <cp:lastPrinted>2017-11-29T09:05:07Z</cp:lastPrinted>
  <dcterms:created xsi:type="dcterms:W3CDTF">2005-08-09T03:42:12Z</dcterms:created>
  <dcterms:modified xsi:type="dcterms:W3CDTF">2018-10-30T05:01:14Z</dcterms:modified>
</cp:coreProperties>
</file>